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31"/>
  </p:notesMasterIdLst>
  <p:sldIdLst>
    <p:sldId id="256" r:id="rId2"/>
    <p:sldId id="265" r:id="rId3"/>
    <p:sldId id="278" r:id="rId4"/>
    <p:sldId id="292" r:id="rId5"/>
    <p:sldId id="266" r:id="rId6"/>
    <p:sldId id="279" r:id="rId7"/>
    <p:sldId id="267" r:id="rId8"/>
    <p:sldId id="280" r:id="rId9"/>
    <p:sldId id="268" r:id="rId10"/>
    <p:sldId id="281" r:id="rId11"/>
    <p:sldId id="269" r:id="rId12"/>
    <p:sldId id="282" r:id="rId13"/>
    <p:sldId id="270" r:id="rId14"/>
    <p:sldId id="289" r:id="rId15"/>
    <p:sldId id="271" r:id="rId16"/>
    <p:sldId id="284" r:id="rId17"/>
    <p:sldId id="272" r:id="rId18"/>
    <p:sldId id="285" r:id="rId19"/>
    <p:sldId id="273" r:id="rId20"/>
    <p:sldId id="286" r:id="rId21"/>
    <p:sldId id="274" r:id="rId22"/>
    <p:sldId id="287" r:id="rId23"/>
    <p:sldId id="275" r:id="rId24"/>
    <p:sldId id="288" r:id="rId25"/>
    <p:sldId id="276" r:id="rId26"/>
    <p:sldId id="283" r:id="rId27"/>
    <p:sldId id="277" r:id="rId28"/>
    <p:sldId id="291" r:id="rId29"/>
    <p:sldId id="26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96307"/>
    <a:srgbClr val="FF9900"/>
    <a:srgbClr val="FCC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DF0A0-8773-4546-AF4D-6653A05D9CA9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57D71-EE55-439D-831F-BD7FCA7B73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27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246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4802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104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0424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657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292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450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273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637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306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5252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12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697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spc="-80" baseline="0">
                <a:solidFill>
                  <a:srgbClr val="00B05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11919568" y="0"/>
            <a:ext cx="272432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33000">
                <a:srgbClr val="FFCC00"/>
              </a:gs>
              <a:gs pos="100000">
                <a:srgbClr val="F96307"/>
              </a:gs>
              <a:gs pos="69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083928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919568" y="0"/>
            <a:ext cx="272432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33000">
                <a:srgbClr val="FFCC00"/>
              </a:gs>
              <a:gs pos="100000">
                <a:srgbClr val="F96307"/>
              </a:gs>
              <a:gs pos="69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52" y="0"/>
            <a:ext cx="2474865" cy="1371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516" y="6149947"/>
            <a:ext cx="2160410" cy="6171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och.com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rbonfootprint.com/calculator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2.earth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limate.nasa.gov/earth-no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esterreich.gv.at/themen/bauen_wohnen_und_umwelt/klimaschutz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mit.edu/2016/ancient-tectonic-activity-was-trigger-for-ice-ages-041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imate_system" TargetMode="External"/><Relationship Id="rId2" Type="http://schemas.openxmlformats.org/officeDocument/2006/relationships/hyperlink" Target="https://en.wikipedia.org/wiki/Eart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163289"/>
            <a:ext cx="10363200" cy="3475261"/>
          </a:xfrm>
        </p:spPr>
        <p:txBody>
          <a:bodyPr/>
          <a:lstStyle/>
          <a:p>
            <a:r>
              <a:rPr lang="en-US" sz="5400" b="1" dirty="0" err="1"/>
              <a:t>Klimawandel</a:t>
            </a:r>
            <a:r>
              <a:rPr lang="en-US" sz="5400" b="1" dirty="0"/>
              <a:t> und </a:t>
            </a:r>
            <a:r>
              <a:rPr lang="en-US" sz="5400" b="1" dirty="0" err="1"/>
              <a:t>globalE</a:t>
            </a:r>
            <a:r>
              <a:rPr lang="en-US" sz="5400" b="1" dirty="0"/>
              <a:t>  </a:t>
            </a:r>
            <a:r>
              <a:rPr lang="en-US" sz="5400" b="1" dirty="0" err="1"/>
              <a:t>Erwärmung</a:t>
            </a:r>
            <a:r>
              <a:rPr lang="en-US" sz="5400" b="1" dirty="0"/>
              <a:t> </a:t>
            </a:r>
            <a:endParaRPr lang="de-AT" sz="5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638" y="2996326"/>
            <a:ext cx="5206145" cy="28853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5" y="5881635"/>
            <a:ext cx="2674800" cy="764034"/>
          </a:xfrm>
          <a:prstGeom prst="rect">
            <a:avLst/>
          </a:prstGeom>
        </p:spPr>
      </p:pic>
      <p:sp>
        <p:nvSpPr>
          <p:cNvPr id="11" name="Untertitel 2"/>
          <p:cNvSpPr txBox="1">
            <a:spLocks/>
          </p:cNvSpPr>
          <p:nvPr/>
        </p:nvSpPr>
        <p:spPr>
          <a:xfrm>
            <a:off x="1442949" y="3524580"/>
            <a:ext cx="3903408" cy="104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Das QUIZ</a:t>
            </a:r>
            <a:endParaRPr lang="de-AT" sz="4800" dirty="0"/>
          </a:p>
        </p:txBody>
      </p:sp>
    </p:spTree>
    <p:extLst>
      <p:ext uri="{BB962C8B-B14F-4D97-AF65-F5344CB8AC3E}">
        <p14:creationId xmlns:p14="http://schemas.microsoft.com/office/powerpoint/2010/main" val="395733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98EC8-CD57-45CA-9B2E-8A9A86B1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Treibhauseffekt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C5B4790-BCCE-4EBA-8108-AAD5C2A8C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904" y="1634569"/>
            <a:ext cx="4152550" cy="5070713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F0726AA-FEAD-48AD-8F53-91730E5F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134" y="2431137"/>
            <a:ext cx="5142766" cy="30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6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743" y="2744555"/>
            <a:ext cx="2562856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101776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dirty="0"/>
              <a:t>Der Treibhauseffekt ist wichtig für die Aufrechterhaltung einer für Leben günstigen Oberflächentemperatur. Ohne ihn wäre die Durchschnittstemperatur auf der Erde</a:t>
            </a:r>
            <a:r>
              <a:rPr lang="en-US" sz="2800" dirty="0"/>
              <a:t>: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11278" y="2744555"/>
            <a:ext cx="50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K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älter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1278" y="342659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W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ärmer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11279" y="4022761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Genau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jetzt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76" y="4376785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799" y="4660612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11278" y="4614477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Er hat keine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Auswirkung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0B68013-4970-49B9-8842-84E4FC87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1830883-20BA-41B3-8D8A-16C488DA432A}"/>
              </a:ext>
            </a:extLst>
          </p:cNvPr>
          <p:cNvSpPr txBox="1">
            <a:spLocks/>
          </p:cNvSpPr>
          <p:nvPr/>
        </p:nvSpPr>
        <p:spPr>
          <a:xfrm>
            <a:off x="1459685" y="327173"/>
            <a:ext cx="7902430" cy="1023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Ohne Treibhauseffekt wäre die Temperatur auf der Oberfläche der Erde …</a:t>
            </a:r>
            <a:r>
              <a:rPr lang="de-AT" dirty="0" err="1">
                <a:solidFill>
                  <a:schemeClr val="bg1"/>
                </a:solidFill>
              </a:rPr>
              <a:t>me</a:t>
            </a:r>
            <a:r>
              <a:rPr lang="de-AT" dirty="0">
                <a:solidFill>
                  <a:schemeClr val="bg1"/>
                </a:solidFill>
              </a:rPr>
              <a:t> 3        </a:t>
            </a:r>
            <a:r>
              <a:rPr lang="de-AT" dirty="0"/>
              <a:t>kälter ....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1498DAB-3F27-497A-93AC-69002C1EF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4360" y="1621459"/>
            <a:ext cx="6962864" cy="46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B8F4420-4264-41EE-9C37-7224FDCAC715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/>
              <a:t>Source: </a:t>
            </a:r>
            <a:r>
              <a:rPr lang="de-AT" sz="1400" b="0" u="sng" dirty="0">
                <a:hlinkClick r:id="rId3"/>
              </a:rPr>
              <a:t>www.slideshare.net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03623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220" y="4564868"/>
            <a:ext cx="7560579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107318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dirty="0"/>
              <a:t>Die Mehrheit der Treibhausgase, wie Kohlendioxid (CO</a:t>
            </a:r>
            <a:r>
              <a:rPr lang="de-DE" sz="2800" baseline="-25000" dirty="0"/>
              <a:t>2</a:t>
            </a:r>
            <a:r>
              <a:rPr lang="de-DE" sz="2800" dirty="0"/>
              <a:t>), Methan (CH</a:t>
            </a:r>
            <a:r>
              <a:rPr lang="de-DE" sz="2800" baseline="-25000" dirty="0"/>
              <a:t>4</a:t>
            </a:r>
            <a:r>
              <a:rPr lang="de-DE" sz="2800" dirty="0"/>
              <a:t>), Stickstoff (</a:t>
            </a:r>
            <a:r>
              <a:rPr lang="de-DE" sz="2800" dirty="0" err="1"/>
              <a:t>NO</a:t>
            </a:r>
            <a:r>
              <a:rPr lang="de-DE" sz="2800" baseline="-25000" dirty="0" err="1"/>
              <a:t>x</a:t>
            </a:r>
            <a:r>
              <a:rPr lang="de-DE" sz="2800" dirty="0"/>
              <a:t>) und Schwefeloxide (</a:t>
            </a:r>
            <a:r>
              <a:rPr lang="de-DE" sz="2800" dirty="0" err="1"/>
              <a:t>SO</a:t>
            </a:r>
            <a:r>
              <a:rPr lang="de-DE" sz="2800" baseline="-25000" dirty="0" err="1"/>
              <a:t>x</a:t>
            </a:r>
            <a:r>
              <a:rPr lang="de-DE" sz="2800" dirty="0"/>
              <a:t>), wird freigesetzt durch</a:t>
            </a:r>
            <a:r>
              <a:rPr lang="en-US" sz="2800" dirty="0"/>
              <a:t>: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90864" y="2744555"/>
            <a:ext cx="741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Das Schmelzen der Gletscher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190865" y="3426598"/>
            <a:ext cx="795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Verwendung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Windrädern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90865" y="4022761"/>
            <a:ext cx="760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Verbrauch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von Strom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62" y="4385174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799" y="4651559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190865" y="4614477"/>
            <a:ext cx="725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Verbrennung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fossilen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Energieträgern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605FD-211F-4BB3-970F-AB1AD775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79E7C6E-A0F7-4F1C-9276-2FF1FC90D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5400"/>
            <a:ext cx="4635855" cy="3082844"/>
          </a:xfr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EACEFD1-2C06-4924-B13A-036CDEC595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25674" cy="288246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A027AFC-3839-4CC7-9844-D52AF015F4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625" y="3592625"/>
            <a:ext cx="4635854" cy="309056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7BB22A4-C705-4850-9ADB-C2A1BCE340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5455" y="996431"/>
            <a:ext cx="4410273" cy="2432569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B81D1348-06C5-4B6A-A613-AC52C3687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051893"/>
              </p:ext>
            </p:extLst>
          </p:nvPr>
        </p:nvGraphicFramePr>
        <p:xfrm>
          <a:off x="9655728" y="2812092"/>
          <a:ext cx="2180460" cy="3085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667198" imgH="8020037" progId="AcroExch.Document.DC">
                  <p:embed/>
                </p:oleObj>
              </mc:Choice>
              <mc:Fallback>
                <p:oleObj name="Acrobat Document" r:id="rId6" imgW="5667198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55728" y="2812092"/>
                        <a:ext cx="2180460" cy="3085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783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7378" y="2732073"/>
            <a:ext cx="8122977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10731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dirty="0"/>
              <a:t>Wer verbraucht am meisten Kohlendioxid</a:t>
            </a:r>
            <a:r>
              <a:rPr lang="en-US" sz="2800" dirty="0"/>
              <a:t>?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3645240" y="2744555"/>
            <a:ext cx="793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Pflanzen und Ozeane (Algen und Phytoplankton)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45241" y="3383658"/>
            <a:ext cx="594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Menschen und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Tiere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45240" y="4021012"/>
            <a:ext cx="568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Industrie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50" y="4270318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0750" y="4687771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645241" y="4664084"/>
            <a:ext cx="542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Niemand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B5A15-79A6-42EA-8154-8EAC50FC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77A32CA-D6FC-41F9-B5FE-D61CBD727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97" y="534345"/>
            <a:ext cx="8960801" cy="5973868"/>
          </a:xfrm>
        </p:spPr>
      </p:pic>
      <p:sp>
        <p:nvSpPr>
          <p:cNvPr id="6" name="Pfeil: nach oben gekrümmt 5">
            <a:extLst>
              <a:ext uri="{FF2B5EF4-FFF2-40B4-BE49-F238E27FC236}">
                <a16:creationId xmlns:a16="http://schemas.microsoft.com/office/drawing/2014/main" id="{1681247B-1BF6-4D18-BBBF-18FA4346D128}"/>
              </a:ext>
            </a:extLst>
          </p:cNvPr>
          <p:cNvSpPr/>
          <p:nvPr/>
        </p:nvSpPr>
        <p:spPr>
          <a:xfrm rot="19365695">
            <a:off x="6299130" y="3901926"/>
            <a:ext cx="1800673" cy="705293"/>
          </a:xfrm>
          <a:prstGeom prst="curvedUpArrow">
            <a:avLst>
              <a:gd name="adj1" fmla="val 17082"/>
              <a:gd name="adj2" fmla="val 69534"/>
              <a:gd name="adj3" fmla="val 46646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7EA075-5EE7-483F-B021-31B4A2A35AE0}"/>
              </a:ext>
            </a:extLst>
          </p:cNvPr>
          <p:cNvSpPr txBox="1"/>
          <p:nvPr/>
        </p:nvSpPr>
        <p:spPr>
          <a:xfrm>
            <a:off x="6980353" y="2674425"/>
            <a:ext cx="1216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>
                <a:solidFill>
                  <a:srgbClr val="CCECFF"/>
                </a:solidFill>
              </a:rPr>
              <a:t>O</a:t>
            </a:r>
            <a:r>
              <a:rPr lang="de-AT" sz="4800" b="1" baseline="-25000" dirty="0">
                <a:solidFill>
                  <a:srgbClr val="CCECFF"/>
                </a:solidFill>
              </a:rPr>
              <a:t>2</a:t>
            </a:r>
          </a:p>
        </p:txBody>
      </p:sp>
      <p:sp>
        <p:nvSpPr>
          <p:cNvPr id="8" name="Pfeil: nach oben gekrümmt 7">
            <a:extLst>
              <a:ext uri="{FF2B5EF4-FFF2-40B4-BE49-F238E27FC236}">
                <a16:creationId xmlns:a16="http://schemas.microsoft.com/office/drawing/2014/main" id="{16FA7D3B-FCE4-4CB3-95F2-673C3E420F7D}"/>
              </a:ext>
            </a:extLst>
          </p:cNvPr>
          <p:cNvSpPr/>
          <p:nvPr/>
        </p:nvSpPr>
        <p:spPr>
          <a:xfrm rot="6817053">
            <a:off x="3452201" y="1682209"/>
            <a:ext cx="1901955" cy="736659"/>
          </a:xfrm>
          <a:prstGeom prst="curvedUpArrow">
            <a:avLst>
              <a:gd name="adj1" fmla="val 17082"/>
              <a:gd name="adj2" fmla="val 69534"/>
              <a:gd name="adj3" fmla="val 466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C159875-13C7-4110-AF8F-912F1D0DBB7B}"/>
              </a:ext>
            </a:extLst>
          </p:cNvPr>
          <p:cNvSpPr txBox="1"/>
          <p:nvPr/>
        </p:nvSpPr>
        <p:spPr>
          <a:xfrm>
            <a:off x="5121647" y="1031651"/>
            <a:ext cx="143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>
                <a:solidFill>
                  <a:srgbClr val="FFFF00"/>
                </a:solidFill>
              </a:rPr>
              <a:t>CO</a:t>
            </a:r>
            <a:r>
              <a:rPr lang="de-AT" sz="4800" b="1" baseline="-25000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9856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879" y="2659752"/>
            <a:ext cx="8600598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258567"/>
            <a:ext cx="107318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dirty="0"/>
              <a:t>Der Energieverbrauch steigt weltweit immer noch, aber die fossilen Brennstoffe verschwinden langsam. Diese können ersetzt werden durch </a:t>
            </a:r>
            <a:r>
              <a:rPr lang="en-US" sz="2800" dirty="0"/>
              <a:t>: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3408388" y="2688333"/>
            <a:ext cx="8194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Erneuerbare Energiequellen (Sonne, Wind, Wasser)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08388" y="3346714"/>
            <a:ext cx="613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Abfall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08387" y="3982319"/>
            <a:ext cx="586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ersetzen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920" y="4046509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5980" y="4995573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408387" y="4621422"/>
            <a:ext cx="768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Atomenergie</a:t>
            </a:r>
          </a:p>
        </p:txBody>
      </p:sp>
    </p:spTree>
    <p:extLst>
      <p:ext uri="{BB962C8B-B14F-4D97-AF65-F5344CB8AC3E}">
        <p14:creationId xmlns:p14="http://schemas.microsoft.com/office/powerpoint/2010/main" val="2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FF330-ABFD-42BD-8804-4310FAD3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3D2C2D4-89A5-4247-AAC3-07AD30BF4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085" y="1381705"/>
            <a:ext cx="3280172" cy="4373563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DD182B-E098-4592-8455-5049E51B6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92205"/>
            <a:ext cx="4368376" cy="32762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7BDF11B-74D4-45B8-9BE6-27C16279D8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316" y="3628510"/>
            <a:ext cx="4494457" cy="30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8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876" y="4336752"/>
            <a:ext cx="3711470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107318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de-DE" sz="2800" dirty="0"/>
              <a:t>Wie heißt das internationale Abkommen zur Verringerung der Treibhausgase, die in die Atmosphäre freigesetzt werden, das von 191 Ländern weltweit unterzeichnet wurde und 2005 in Kraft trat?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660310" y="3101963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Europa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Protokoll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60310" y="3743520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Weltweites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Protokoll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60310" y="4380953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Kyoto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Protokoll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8703" y="4260700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0097" y="4633453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660310" y="5022510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NATO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Protokoll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093" y="2789523"/>
            <a:ext cx="3913971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89382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dirty="0"/>
              <a:t>Was ist der Begriff, der die Veränderungen des Klimas beschreibt, die seit der Entstehung der Erde bis heute auftreten</a:t>
            </a:r>
            <a:r>
              <a:rPr lang="en-US" sz="2800" dirty="0"/>
              <a:t>?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11279" y="2839132"/>
            <a:ext cx="29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Klimawandel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4684" y="3458080"/>
            <a:ext cx="468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Atmosphärischer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Wandel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011279" y="4022761"/>
            <a:ext cx="422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Ozonloch </a:t>
            </a: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9633" y="402276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6190" y="4642506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11279" y="4581561"/>
            <a:ext cx="399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Täglicher Wandel</a:t>
            </a:r>
          </a:p>
        </p:txBody>
      </p:sp>
    </p:spTree>
    <p:extLst>
      <p:ext uri="{BB962C8B-B14F-4D97-AF65-F5344CB8AC3E}">
        <p14:creationId xmlns:p14="http://schemas.microsoft.com/office/powerpoint/2010/main" val="23940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31EA1-A909-4904-A178-88C27B01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Kyoto Protokoll (1997)</a:t>
            </a:r>
          </a:p>
        </p:txBody>
      </p:sp>
      <p:pic>
        <p:nvPicPr>
          <p:cNvPr id="3074" name="Picture 2" descr="Kyoto protocol">
            <a:extLst>
              <a:ext uri="{FF2B5EF4-FFF2-40B4-BE49-F238E27FC236}">
                <a16:creationId xmlns:a16="http://schemas.microsoft.com/office/drawing/2014/main" id="{3B89DF2E-A85F-4148-9686-EDF33F15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253" y="1524318"/>
            <a:ext cx="6182686" cy="46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D6B670D-ACF7-4EF5-8306-0A8130B801E8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/>
              <a:t>Source: </a:t>
            </a:r>
            <a:r>
              <a:rPr lang="de-AT" sz="1400" b="0" u="sng" dirty="0">
                <a:hlinkClick r:id="rId3"/>
              </a:rPr>
              <a:t>www.slideshare.net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74212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877" y="2655844"/>
            <a:ext cx="7027324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77199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de-DE" sz="2800" dirty="0"/>
              <a:t>Was kann jeder von uns zur Reduktion von Treibhausgasen beitragen?</a:t>
            </a:r>
            <a:r>
              <a:rPr lang="en-US" sz="2800" dirty="0"/>
              <a:t> 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450674" y="2655844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Fahrrad fahren und Sonnen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nutzen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50674" y="3230837"/>
            <a:ext cx="734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Mit dem Auto so schnell wie möglich fahren, um das Ziel schneller zu erreichen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450674" y="4175162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Öl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heizen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9029" y="4642506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450674" y="4750155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Flugreisen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unternehmen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4E5F-A697-483B-AC00-C23E0F5F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2785C1D-C53B-428A-9C85-75847B6E8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52717"/>
            <a:ext cx="4759820" cy="3173213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CC6D8EF-EE11-4609-A3BD-2A9578D1E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038" y="1004202"/>
            <a:ext cx="3884745" cy="51796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5A60C0-7C2E-483F-AD3D-E4CA9E5651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3429000"/>
            <a:ext cx="4759820" cy="31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82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918" y="3012183"/>
            <a:ext cx="9509899" cy="95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8778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de-DE" sz="2800" dirty="0"/>
              <a:t>Was bedeutet der Begriff CO</a:t>
            </a:r>
            <a:r>
              <a:rPr lang="de-DE" sz="2000" dirty="0"/>
              <a:t>2</a:t>
            </a:r>
            <a:r>
              <a:rPr lang="de-DE" sz="2800" dirty="0"/>
              <a:t>-Fußabdruck</a:t>
            </a:r>
            <a:r>
              <a:rPr lang="en-US" sz="2800" dirty="0"/>
              <a:t>? 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2714151" y="2446119"/>
            <a:ext cx="897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Zeichnen mit Kohle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14151" y="3021112"/>
            <a:ext cx="9047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Berechnung, wie viel CO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bei einer bestimmten Aktivität in die Atmosphäre freigesetzt wird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14150" y="3965437"/>
            <a:ext cx="642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Drucken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Kohlenstoff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88" y="4427102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816" y="4750155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714150" y="4540430"/>
            <a:ext cx="612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Das hat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Bedeutung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7E99A04-8F88-4D26-AC81-56D428D70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805" y="2566770"/>
            <a:ext cx="7582336" cy="3489820"/>
          </a:xfr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94CC3B6-D1EC-401F-98AE-18AEB1058366}"/>
              </a:ext>
            </a:extLst>
          </p:cNvPr>
          <p:cNvSpPr txBox="1">
            <a:spLocks/>
          </p:cNvSpPr>
          <p:nvPr/>
        </p:nvSpPr>
        <p:spPr>
          <a:xfrm>
            <a:off x="408265" y="6144936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/>
              <a:t>Source: </a:t>
            </a:r>
            <a:r>
              <a:rPr lang="de-AT" sz="1400" b="0" dirty="0">
                <a:hlinkClick r:id="rId3"/>
              </a:rPr>
              <a:t>www.ecosoch.com</a:t>
            </a:r>
            <a:endParaRPr lang="de-AT" sz="14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4D44F81-A397-472A-B01E-653FE072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Carbon </a:t>
            </a:r>
            <a:r>
              <a:rPr lang="de-AT" dirty="0" err="1"/>
              <a:t>footprint</a:t>
            </a:r>
            <a:endParaRPr lang="de-AT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01258B4-E714-4546-B3B4-2E2C927C9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09" y="1524318"/>
            <a:ext cx="87783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en-US" sz="2800" dirty="0"/>
              <a:t>You can calculate your carbon footprint on: </a:t>
            </a:r>
          </a:p>
          <a:p>
            <a:pPr lvl="0" fontAlgn="base"/>
            <a:r>
              <a:rPr lang="en-GB" dirty="0"/>
              <a:t>								</a:t>
            </a:r>
            <a:r>
              <a:rPr lang="en-GB" u="sng" dirty="0">
                <a:hlinkClick r:id="rId4"/>
              </a:rPr>
              <a:t>https://www.carbonfootprint.com/calculator.aspx</a:t>
            </a:r>
            <a:r>
              <a:rPr lang="en-US" sz="2800" dirty="0"/>
              <a:t>  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0597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764" y="4202163"/>
            <a:ext cx="6546619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10731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de-DE" sz="2800" dirty="0"/>
              <a:t>Warum wird es auf der Erde wärmer?</a:t>
            </a:r>
            <a:r>
              <a:rPr lang="en-US" sz="2800" dirty="0"/>
              <a:t> 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3427890" y="2365742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Weniger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Treibhausgase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Atmosphäre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27890" y="299595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Regen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27890" y="3626174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Weniger Regen</a:t>
            </a: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216" y="4202163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9800" y="4529420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427889" y="4251772"/>
            <a:ext cx="654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Treibhausgase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Atmosphäre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5A77C-2E43-45AF-96BA-9FECB9C5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2CDC6F-880A-41A7-8835-56EB93143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58173A-9251-4A72-A6CE-96E50B5B4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2141" y="1895912"/>
            <a:ext cx="4274390" cy="2725582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665666B-3BC5-4D92-8BE5-2774CAAC64C1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/>
              <a:t>Source: </a:t>
            </a:r>
            <a:r>
              <a:rPr lang="de-AT" sz="1400" dirty="0">
                <a:hlinkClick r:id="rId3"/>
              </a:rPr>
              <a:t>https://www.co2.earth/</a:t>
            </a:r>
            <a:endParaRPr lang="de-AT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8CA63C-06E8-4202-B54A-17D855D87C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55925"/>
            <a:ext cx="6708197" cy="57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0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566" y="3621556"/>
            <a:ext cx="2519979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10731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de-DE" sz="2800" dirty="0"/>
              <a:t>Was wäre die Durchschnittstemperatur auf der Erde ohne den Treibhauseffekt</a:t>
            </a:r>
            <a:r>
              <a:rPr lang="en-US" sz="2800" dirty="0"/>
              <a:t>? 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577183" y="2365742"/>
            <a:ext cx="240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- 50° C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7183" y="299595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+ 15 °C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7183" y="3626174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– 18 °C </a:t>
            </a: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9800" y="4578121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577183" y="4251772"/>
            <a:ext cx="188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+ 30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36AE7A3-2B90-47C1-96B2-F2CBFFCF2A3E}"/>
              </a:ext>
            </a:extLst>
          </p:cNvPr>
          <p:cNvSpPr txBox="1">
            <a:spLocks/>
          </p:cNvSpPr>
          <p:nvPr/>
        </p:nvSpPr>
        <p:spPr>
          <a:xfrm>
            <a:off x="1459685" y="327172"/>
            <a:ext cx="7902430" cy="1224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greenhouse</a:t>
            </a:r>
            <a:r>
              <a:rPr lang="de-AT" dirty="0"/>
              <a:t> </a:t>
            </a:r>
            <a:r>
              <a:rPr lang="de-AT" dirty="0" err="1"/>
              <a:t>effect</a:t>
            </a:r>
            <a:r>
              <a:rPr lang="de-AT" dirty="0"/>
              <a:t>,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Earth´s</a:t>
            </a:r>
            <a:r>
              <a:rPr lang="de-AT" dirty="0"/>
              <a:t> </a:t>
            </a:r>
            <a:r>
              <a:rPr lang="de-AT" dirty="0" err="1"/>
              <a:t>average</a:t>
            </a:r>
            <a:r>
              <a:rPr lang="de-AT" dirty="0"/>
              <a:t> </a:t>
            </a:r>
            <a:r>
              <a:rPr lang="de-AT" dirty="0" err="1"/>
              <a:t>surface</a:t>
            </a:r>
            <a:endParaRPr lang="de-AT" dirty="0"/>
          </a:p>
          <a:p>
            <a:r>
              <a:rPr lang="de-AT" dirty="0"/>
              <a:t> </a:t>
            </a:r>
            <a:r>
              <a:rPr lang="de-AT" dirty="0" err="1"/>
              <a:t>temperature</a:t>
            </a:r>
            <a:r>
              <a:rPr lang="de-AT" dirty="0"/>
              <a:t> </a:t>
            </a:r>
            <a:r>
              <a:rPr lang="de-AT" dirty="0" err="1"/>
              <a:t>would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some</a:t>
            </a:r>
            <a:r>
              <a:rPr lang="de-AT" dirty="0"/>
              <a:t> 30°C </a:t>
            </a:r>
            <a:r>
              <a:rPr lang="de-AT" dirty="0" err="1"/>
              <a:t>colder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approximately</a:t>
            </a:r>
            <a:r>
              <a:rPr lang="de-AT" dirty="0"/>
              <a:t> – 15°C</a:t>
            </a:r>
          </a:p>
          <a:p>
            <a:r>
              <a:rPr lang="de-AT" dirty="0"/>
              <a:t>and </a:t>
            </a:r>
            <a:r>
              <a:rPr lang="de-AT" dirty="0" err="1"/>
              <a:t>possibly</a:t>
            </a:r>
            <a:r>
              <a:rPr lang="de-AT" dirty="0"/>
              <a:t> not warm </a:t>
            </a:r>
            <a:r>
              <a:rPr lang="de-AT" dirty="0" err="1"/>
              <a:t>enough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sustain</a:t>
            </a:r>
            <a:r>
              <a:rPr lang="de-AT" dirty="0"/>
              <a:t> </a:t>
            </a:r>
            <a:r>
              <a:rPr lang="de-AT" dirty="0" err="1"/>
              <a:t>life</a:t>
            </a:r>
            <a:r>
              <a:rPr lang="de-AT" dirty="0"/>
              <a:t>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2FDE78E-0CA5-4A83-AE7A-3790B67D4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4360" y="1621459"/>
            <a:ext cx="6962864" cy="46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9A3955D-7150-49D3-9862-CB4E9467A103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/>
              <a:t>Source: </a:t>
            </a:r>
            <a:r>
              <a:rPr lang="de-AT" sz="1400" b="0" u="sng" dirty="0">
                <a:hlinkClick r:id="rId3"/>
              </a:rPr>
              <a:t>www.slideshare.net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485224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! 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5" y="5881635"/>
            <a:ext cx="2674800" cy="7640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481" y="2889867"/>
            <a:ext cx="5206145" cy="28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1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2EBCCF-C880-48D9-9415-490EBF08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735" y="6025496"/>
            <a:ext cx="4880529" cy="702110"/>
          </a:xfrm>
        </p:spPr>
        <p:txBody>
          <a:bodyPr>
            <a:normAutofit/>
          </a:bodyPr>
          <a:lstStyle/>
          <a:p>
            <a:r>
              <a:rPr lang="de-AT" sz="1400" dirty="0"/>
              <a:t>Quelle: </a:t>
            </a:r>
            <a:r>
              <a:rPr lang="de-AT" sz="1400" dirty="0">
                <a:hlinkClick r:id="rId2"/>
              </a:rPr>
              <a:t>https://climate.nasa.gov/earth-now/</a:t>
            </a:r>
            <a:endParaRPr lang="de-AT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D2C0DE-F2C2-4483-9D73-E25065830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792" y="3099683"/>
            <a:ext cx="5571224" cy="25377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D5E1D5-D8B9-4606-A555-B47E5755DA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0319" y="2346993"/>
            <a:ext cx="3416598" cy="9258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1188E88-01BC-43B0-80F9-33862E01D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t="9764" r="18326"/>
          <a:stretch/>
        </p:blipFill>
        <p:spPr>
          <a:xfrm>
            <a:off x="155083" y="474537"/>
            <a:ext cx="6035699" cy="4538131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E68B954-5C8F-4563-856A-A3921A11BF4A}"/>
              </a:ext>
            </a:extLst>
          </p:cNvPr>
          <p:cNvSpPr txBox="1">
            <a:spLocks/>
          </p:cNvSpPr>
          <p:nvPr/>
        </p:nvSpPr>
        <p:spPr>
          <a:xfrm>
            <a:off x="413885" y="5286346"/>
            <a:ext cx="5340962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 err="1"/>
              <a:t>Quelle:</a:t>
            </a:r>
            <a:r>
              <a:rPr lang="de-AT" sz="1400" dirty="0" err="1">
                <a:hlinkClick r:id="rId6"/>
              </a:rPr>
              <a:t>https</a:t>
            </a:r>
            <a:r>
              <a:rPr lang="de-AT" sz="1400" dirty="0">
                <a:hlinkClick r:id="rId6"/>
              </a:rPr>
              <a:t>://www.oesterreich.gv.at/themen/bauen_wohnen_und_umwelt/klimaschutz/ 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8442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4D85C-1315-4149-879F-E7A5A0208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225"/>
            <a:ext cx="7721600" cy="853199"/>
          </a:xfrm>
        </p:spPr>
        <p:txBody>
          <a:bodyPr/>
          <a:lstStyle/>
          <a:p>
            <a:r>
              <a:rPr lang="de-AT" dirty="0"/>
              <a:t>Klimakrise!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B459FC6-078B-458D-8D68-200EAE13D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565" y="1199627"/>
            <a:ext cx="10436202" cy="4932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3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725" y="3384347"/>
            <a:ext cx="6728801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82493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dirty="0"/>
              <a:t>Während der Eiszeit änderte sich die Temperatur auf der Erde aufgrund </a:t>
            </a:r>
            <a:r>
              <a:rPr lang="en-US" sz="2800" dirty="0"/>
              <a:t>: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93164" y="2800342"/>
            <a:ext cx="591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Die schwache Strahlung der Sonne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93164" y="3411551"/>
            <a:ext cx="6506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Bewegung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von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lithosphärischen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Platten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93165" y="4022761"/>
            <a:ext cx="563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Die Erde drehte sich langsamer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520" y="4206947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799" y="4624400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793163" y="4578121"/>
            <a:ext cx="540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Es gibt keine bekannte Ursache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3C7E9-A0B9-4FB4-A852-3363EAED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628653-652D-41DF-B5CD-D752EE1B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1FA734-221A-4C12-9D02-DB7E5A345C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417738"/>
            <a:ext cx="10430312" cy="4492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CE54560-1702-4656-9A47-5F38ABE36BA1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/>
              <a:t>Source: </a:t>
            </a:r>
            <a:r>
              <a:rPr lang="de-AT" sz="1400" dirty="0">
                <a:hlinkClick r:id="rId3"/>
              </a:rPr>
              <a:t>http://news.mit.edu/2016/ancient-tectonic-activity-was-trigger-for-ice-ages-0418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47263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634" y="3988570"/>
            <a:ext cx="4971816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92262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dirty="0"/>
              <a:t>Wie nennen wir den Anstieg der Durchschnittstemperatur auf der Erde</a:t>
            </a:r>
            <a:r>
              <a:rPr lang="en-US" sz="2800" dirty="0"/>
              <a:t>?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11278" y="2744555"/>
            <a:ext cx="582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Anstieg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Lufttemperatur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1278" y="342659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Warmperiode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11279" y="4022761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Globale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Erwärmung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141" y="4253593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799" y="4651559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11278" y="4614477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Eiszeit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8EB18-17B1-47A2-9CAD-9DDCC484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33" y="234893"/>
            <a:ext cx="8551178" cy="107131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Global warming</a:t>
            </a:r>
            <a:r>
              <a:rPr lang="en-US" sz="2000" dirty="0">
                <a:solidFill>
                  <a:schemeClr val="tx1"/>
                </a:solidFill>
              </a:rPr>
              <a:t> is the long-term rise in the average temperature of the </a:t>
            </a:r>
            <a:r>
              <a:rPr lang="en-US" sz="2000" dirty="0">
                <a:solidFill>
                  <a:schemeClr val="tx1"/>
                </a:solidFill>
                <a:hlinkClick r:id="rId2" tooltip="Ear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Earth</a:t>
            </a:r>
            <a:r>
              <a:rPr lang="en-US" sz="2000" dirty="0">
                <a:solidFill>
                  <a:schemeClr val="tx1"/>
                </a:solidFill>
              </a:rPr>
              <a:t>'s </a:t>
            </a:r>
            <a:r>
              <a:rPr lang="en-US" sz="2000" dirty="0">
                <a:solidFill>
                  <a:schemeClr val="tx1"/>
                </a:solidFill>
                <a:hlinkClick r:id="rId3" tooltip="Climate syst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 system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ED30075-3958-48F1-94C2-39602FE72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699" y="1437797"/>
            <a:ext cx="5939405" cy="5046176"/>
          </a:xfrm>
        </p:spPr>
      </p:pic>
    </p:spTree>
    <p:extLst>
      <p:ext uri="{BB962C8B-B14F-4D97-AF65-F5344CB8AC3E}">
        <p14:creationId xmlns:p14="http://schemas.microsoft.com/office/powerpoint/2010/main" val="357222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926" y="2759579"/>
            <a:ext cx="8280163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76376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dirty="0"/>
              <a:t>Ein Treibhaus ist ein Ort, an dem Gemüse angebaut wird, der "Treibhauseffekt" ist dann</a:t>
            </a:r>
            <a:r>
              <a:rPr lang="en-US" sz="2800" dirty="0"/>
              <a:t>: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472540" y="2744555"/>
            <a:ext cx="776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Erwärmung der Luft durch Treibhausgase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81776" y="3426598"/>
            <a:ext cx="838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Erwärmung der Luft durch Vergrößerung der Wüsten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72541" y="4022251"/>
            <a:ext cx="7606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Abholzung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tropischen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Regenwaldes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224" y="4343229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5244" y="4660612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472541" y="4617904"/>
            <a:ext cx="546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Erwärmung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Ozeane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">
  <a:themeElements>
    <a:clrScheme name="Benutzerdefiniert 1">
      <a:dk1>
        <a:srgbClr val="292934"/>
      </a:dk1>
      <a:lt1>
        <a:srgbClr val="FFFFFF"/>
      </a:lt1>
      <a:dk2>
        <a:srgbClr val="FF9900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717</Words>
  <Application>Microsoft Office PowerPoint</Application>
  <PresentationFormat>Breitbild</PresentationFormat>
  <Paragraphs>102</Paragraphs>
  <Slides>29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Essenz</vt:lpstr>
      <vt:lpstr>Acrobat Document</vt:lpstr>
      <vt:lpstr>Klimawandel und globalE  Erwärmung </vt:lpstr>
      <vt:lpstr>PowerPoint-Präsentation</vt:lpstr>
      <vt:lpstr>PowerPoint-Präsentation</vt:lpstr>
      <vt:lpstr>Klimakrise!</vt:lpstr>
      <vt:lpstr>PowerPoint-Präsentation</vt:lpstr>
      <vt:lpstr>PowerPoint-Präsentation</vt:lpstr>
      <vt:lpstr>PowerPoint-Präsentation</vt:lpstr>
      <vt:lpstr>Global warming is the long-term rise in the average temperature of the Earth's climate system </vt:lpstr>
      <vt:lpstr>PowerPoint-Präsentation</vt:lpstr>
      <vt:lpstr>Treibhauseffekt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Kyoto Protokoll (1997)</vt:lpstr>
      <vt:lpstr>PowerPoint-Präsentation</vt:lpstr>
      <vt:lpstr>PowerPoint-Präsentation</vt:lpstr>
      <vt:lpstr>PowerPoint-Präsentation</vt:lpstr>
      <vt:lpstr>Carbon footprint</vt:lpstr>
      <vt:lpstr>PowerPoint-Präsentation</vt:lpstr>
      <vt:lpstr>PowerPoint-Präsentation</vt:lpstr>
      <vt:lpstr>PowerPoint-Präsentation</vt:lpstr>
      <vt:lpstr>PowerPoint-Präsentation</vt:lpstr>
      <vt:lpstr>Well Done!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e-co-foot</dc:title>
  <dc:creator>Stefanie Greiter</dc:creator>
  <cp:lastModifiedBy>Stefanie Greiter</cp:lastModifiedBy>
  <cp:revision>66</cp:revision>
  <dcterms:created xsi:type="dcterms:W3CDTF">2017-10-20T13:32:45Z</dcterms:created>
  <dcterms:modified xsi:type="dcterms:W3CDTF">2021-01-26T14:24:14Z</dcterms:modified>
</cp:coreProperties>
</file>