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30"/>
  </p:notesMasterIdLst>
  <p:sldIdLst>
    <p:sldId id="256" r:id="rId2"/>
    <p:sldId id="265" r:id="rId3"/>
    <p:sldId id="278" r:id="rId4"/>
    <p:sldId id="266" r:id="rId5"/>
    <p:sldId id="279" r:id="rId6"/>
    <p:sldId id="267" r:id="rId7"/>
    <p:sldId id="280" r:id="rId8"/>
    <p:sldId id="268" r:id="rId9"/>
    <p:sldId id="281" r:id="rId10"/>
    <p:sldId id="269" r:id="rId11"/>
    <p:sldId id="282" r:id="rId12"/>
    <p:sldId id="270" r:id="rId13"/>
    <p:sldId id="289" r:id="rId14"/>
    <p:sldId id="271" r:id="rId15"/>
    <p:sldId id="284" r:id="rId16"/>
    <p:sldId id="272" r:id="rId17"/>
    <p:sldId id="285" r:id="rId18"/>
    <p:sldId id="273" r:id="rId19"/>
    <p:sldId id="286" r:id="rId20"/>
    <p:sldId id="274" r:id="rId21"/>
    <p:sldId id="287" r:id="rId22"/>
    <p:sldId id="275" r:id="rId23"/>
    <p:sldId id="288" r:id="rId24"/>
    <p:sldId id="276" r:id="rId25"/>
    <p:sldId id="283" r:id="rId26"/>
    <p:sldId id="277" r:id="rId27"/>
    <p:sldId id="291" r:id="rId28"/>
    <p:sldId id="26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96307"/>
    <a:srgbClr val="FF9900"/>
    <a:srgbClr val="FCC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DF0A0-8773-4546-AF4D-6653A05D9CA9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57D71-EE55-439D-831F-BD7FCA7B73C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27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246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4802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104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0424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657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292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450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273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637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306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5252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12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697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spc="-80" baseline="0">
                <a:solidFill>
                  <a:srgbClr val="00B05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11919568" y="0"/>
            <a:ext cx="272432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33000">
                <a:srgbClr val="FFCC00"/>
              </a:gs>
              <a:gs pos="100000">
                <a:srgbClr val="F96307"/>
              </a:gs>
              <a:gs pos="69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083928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919568" y="0"/>
            <a:ext cx="272432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33000">
                <a:srgbClr val="FFCC00"/>
              </a:gs>
              <a:gs pos="100000">
                <a:srgbClr val="F96307"/>
              </a:gs>
              <a:gs pos="69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52" y="0"/>
            <a:ext cx="2474865" cy="1371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516" y="6149947"/>
            <a:ext cx="2160410" cy="6171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och.com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6.jpeg"/><Relationship Id="rId4" Type="http://schemas.openxmlformats.org/officeDocument/2006/relationships/hyperlink" Target="https://www.carbonfootprint.com/calculator.aspx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2.earth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limate.nasa.gov/earth-no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mit.edu/2016/ancient-tectonic-activity-was-trigger-for-ice-ages-041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163289"/>
            <a:ext cx="10363200" cy="3475261"/>
          </a:xfrm>
        </p:spPr>
        <p:txBody>
          <a:bodyPr/>
          <a:lstStyle/>
          <a:p>
            <a:r>
              <a:rPr lang="sl-SI" sz="5400" b="1" dirty="0" smtClean="0"/>
              <a:t>Podnebne spremembe in globalno segrevanje</a:t>
            </a:r>
            <a:r>
              <a:rPr lang="en-US" sz="5400" b="1" dirty="0" smtClean="0"/>
              <a:t> </a:t>
            </a:r>
            <a:endParaRPr lang="de-AT" sz="5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638" y="2996326"/>
            <a:ext cx="5206145" cy="28853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5" y="5881635"/>
            <a:ext cx="2674800" cy="764034"/>
          </a:xfrm>
          <a:prstGeom prst="rect">
            <a:avLst/>
          </a:prstGeom>
        </p:spPr>
      </p:pic>
      <p:sp>
        <p:nvSpPr>
          <p:cNvPr id="11" name="Untertitel 2"/>
          <p:cNvSpPr txBox="1">
            <a:spLocks/>
          </p:cNvSpPr>
          <p:nvPr/>
        </p:nvSpPr>
        <p:spPr>
          <a:xfrm>
            <a:off x="2267038" y="3496857"/>
            <a:ext cx="3903408" cy="104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800" b="1" dirty="0" smtClean="0"/>
              <a:t>kviz</a:t>
            </a:r>
            <a:endParaRPr lang="de-AT" sz="4800" dirty="0"/>
          </a:p>
        </p:txBody>
      </p:sp>
      <p:pic>
        <p:nvPicPr>
          <p:cNvPr id="6" name="Slika 5" descr="C:\Users\Sonja\Desktop\GOinno\logo erasmus lev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33" y="5881635"/>
            <a:ext cx="3457222" cy="818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33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743" y="2744555"/>
            <a:ext cx="2562856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101776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/>
              <a:t>Učinek</a:t>
            </a:r>
            <a:r>
              <a:rPr lang="en-US" sz="2800" dirty="0"/>
              <a:t> </a:t>
            </a:r>
            <a:r>
              <a:rPr lang="en-US" sz="2800" dirty="0" err="1"/>
              <a:t>tople</a:t>
            </a:r>
            <a:r>
              <a:rPr lang="en-US" sz="2800" dirty="0"/>
              <a:t> </a:t>
            </a:r>
            <a:r>
              <a:rPr lang="en-US" sz="2800" dirty="0" err="1"/>
              <a:t>grede</a:t>
            </a:r>
            <a:r>
              <a:rPr lang="en-US" sz="2800" dirty="0"/>
              <a:t> je </a:t>
            </a:r>
            <a:r>
              <a:rPr lang="en-US" sz="2800" dirty="0" err="1"/>
              <a:t>pomemben</a:t>
            </a:r>
            <a:r>
              <a:rPr lang="en-US" sz="2800" dirty="0"/>
              <a:t> za </a:t>
            </a:r>
            <a:r>
              <a:rPr lang="en-US" sz="2800" dirty="0" err="1"/>
              <a:t>življenje</a:t>
            </a:r>
            <a:r>
              <a:rPr lang="en-US" sz="2800" dirty="0"/>
              <a:t> </a:t>
            </a:r>
            <a:r>
              <a:rPr lang="en-US" sz="2800" dirty="0" err="1"/>
              <a:t>zaradi</a:t>
            </a:r>
            <a:r>
              <a:rPr lang="en-US" sz="2800" dirty="0"/>
              <a:t> </a:t>
            </a:r>
            <a:r>
              <a:rPr lang="en-US" sz="2800" dirty="0" err="1"/>
              <a:t>ohranjanja</a:t>
            </a:r>
            <a:r>
              <a:rPr lang="en-US" sz="2800" dirty="0"/>
              <a:t> </a:t>
            </a:r>
            <a:r>
              <a:rPr lang="en-US" sz="2800" dirty="0" err="1"/>
              <a:t>primerne</a:t>
            </a:r>
            <a:r>
              <a:rPr lang="en-US" sz="2800" dirty="0"/>
              <a:t> temperature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sl-SI" sz="2800" dirty="0" err="1" smtClean="0"/>
              <a:t>Z</a:t>
            </a:r>
            <a:r>
              <a:rPr lang="en-US" sz="2800" dirty="0" err="1" smtClean="0"/>
              <a:t>emlji</a:t>
            </a:r>
            <a:r>
              <a:rPr lang="en-US" sz="2800" dirty="0"/>
              <a:t>. </a:t>
            </a:r>
            <a:r>
              <a:rPr lang="en-US" sz="2800" dirty="0" err="1"/>
              <a:t>Brez</a:t>
            </a:r>
            <a:r>
              <a:rPr lang="en-US" sz="2800" dirty="0"/>
              <a:t> </a:t>
            </a:r>
            <a:r>
              <a:rPr lang="en-US" sz="2800" dirty="0" err="1"/>
              <a:t>učinka</a:t>
            </a:r>
            <a:r>
              <a:rPr lang="en-US" sz="2800" dirty="0"/>
              <a:t> </a:t>
            </a:r>
            <a:r>
              <a:rPr lang="en-US" sz="2800" dirty="0" err="1"/>
              <a:t>tople</a:t>
            </a:r>
            <a:r>
              <a:rPr lang="en-US" sz="2800" dirty="0"/>
              <a:t> </a:t>
            </a:r>
            <a:r>
              <a:rPr lang="en-US" sz="2800" dirty="0" err="1"/>
              <a:t>grede</a:t>
            </a:r>
            <a:r>
              <a:rPr lang="en-US" sz="2800" dirty="0"/>
              <a:t> bi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temperatura</a:t>
            </a:r>
            <a:r>
              <a:rPr lang="en-US" sz="2800" dirty="0"/>
              <a:t>: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11278" y="2744555"/>
            <a:ext cx="50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ladnejša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1278" y="342659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oplejša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11279" y="4022761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naka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kot sedaj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799" y="4660612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11278" y="4614477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rez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učinka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 descr="C:\Users\Sonja\Desktop\GOinno\logo erasmus lev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1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0B68013-4970-49B9-8842-84E4FC87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1830883-20BA-41B3-8D8A-16C488DA432A}"/>
              </a:ext>
            </a:extLst>
          </p:cNvPr>
          <p:cNvSpPr txBox="1">
            <a:spLocks/>
          </p:cNvSpPr>
          <p:nvPr/>
        </p:nvSpPr>
        <p:spPr>
          <a:xfrm>
            <a:off x="1459685" y="327173"/>
            <a:ext cx="7902430" cy="1023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Brez učinka tople grede bi bila povprečna temperatura na Zemlji… 		nižja …</a:t>
            </a:r>
            <a:endParaRPr lang="de-AT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1498DAB-3F27-497A-93AC-69002C1EF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4360" y="1621459"/>
            <a:ext cx="6962864" cy="46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B8F4420-4264-41EE-9C37-7224FDCAC715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 smtClean="0"/>
              <a:t>Vir</a:t>
            </a:r>
            <a:r>
              <a:rPr lang="de-AT" sz="1400" dirty="0" smtClean="0"/>
              <a:t>: </a:t>
            </a:r>
            <a:r>
              <a:rPr lang="de-AT" sz="1400" b="0" u="sng" dirty="0">
                <a:hlinkClick r:id="rId3"/>
              </a:rPr>
              <a:t>www.slideshare.net</a:t>
            </a:r>
            <a:endParaRPr lang="de-AT" sz="1400" dirty="0"/>
          </a:p>
        </p:txBody>
      </p:sp>
      <p:pic>
        <p:nvPicPr>
          <p:cNvPr id="7" name="Slika 6" descr="C:\Users\Sonja\Desktop\GOinno\logo erasmus lev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33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23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634" y="4564868"/>
            <a:ext cx="4971816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10731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800" dirty="0"/>
              <a:t>Večina toplogrednih </a:t>
            </a:r>
            <a:r>
              <a:rPr lang="sl-SI" sz="2800" dirty="0" smtClean="0"/>
              <a:t>plinov, </a:t>
            </a:r>
            <a:r>
              <a:rPr lang="sl-SI" sz="2800" dirty="0"/>
              <a:t>kot so ogljikov dioksid (CO2), metan (CH4), dušikovi oksidi (</a:t>
            </a:r>
            <a:r>
              <a:rPr lang="sl-SI" sz="2800" dirty="0" err="1"/>
              <a:t>NOx</a:t>
            </a:r>
            <a:r>
              <a:rPr lang="sl-SI" sz="2800" dirty="0"/>
              <a:t>) in žveplovi oksidi (</a:t>
            </a:r>
            <a:r>
              <a:rPr lang="sl-SI" sz="2800" dirty="0" err="1"/>
              <a:t>SOx</a:t>
            </a:r>
            <a:r>
              <a:rPr lang="sl-SI" sz="2800" dirty="0"/>
              <a:t>) se </a:t>
            </a:r>
            <a:r>
              <a:rPr lang="sl-SI" sz="2800" dirty="0" smtClean="0"/>
              <a:t>sprošča: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11278" y="2834867"/>
            <a:ext cx="50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topijo ledeniki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1278" y="342659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uporabi vetrnih turbin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11279" y="4022761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uporabi električne energije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799" y="4651559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11278" y="4614477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uporabi fosilnih goriv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 descr="C:\Users\Sonja\Desktop\GOinno\logo erasmus lev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36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4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605FD-211F-4BB3-970F-AB1AD775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79E7C6E-A0F7-4F1C-9276-2FF1FC90D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09" y="3542571"/>
            <a:ext cx="4635855" cy="3082844"/>
          </a:xfr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EACEFD1-2C06-4924-B13A-036CDEC595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864" y="285290"/>
            <a:ext cx="5125674" cy="2882460"/>
          </a:xfrm>
          <a:prstGeom prst="rect">
            <a:avLst/>
          </a:prstGeom>
        </p:spPr>
      </p:pic>
      <p:pic>
        <p:nvPicPr>
          <p:cNvPr id="7" name="Slika 6" descr="C:\Users\Sonja\Desktop\GOinno\logo erasmus lev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89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A027AFC-3839-4CC7-9844-D52AF015F4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840" y="3462704"/>
            <a:ext cx="4863867" cy="324257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7BB22A4-C705-4850-9ADB-C2A1BCE340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7494" y="1233182"/>
            <a:ext cx="5252154" cy="20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447" y="2732073"/>
            <a:ext cx="7450171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10731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/>
              <a:t>Kdo</a:t>
            </a:r>
            <a:r>
              <a:rPr lang="en-US" sz="2800" dirty="0"/>
              <a:t> </a:t>
            </a:r>
            <a:r>
              <a:rPr lang="en-US" sz="2800" dirty="0" err="1" smtClean="0"/>
              <a:t>porablja</a:t>
            </a:r>
            <a:r>
              <a:rPr lang="en-US" sz="2800" dirty="0" smtClean="0"/>
              <a:t> </a:t>
            </a:r>
            <a:r>
              <a:rPr lang="en-US" sz="2800" dirty="0" err="1"/>
              <a:t>največ</a:t>
            </a:r>
            <a:r>
              <a:rPr lang="en-US" sz="2800" dirty="0"/>
              <a:t> </a:t>
            </a:r>
            <a:r>
              <a:rPr lang="en-US" sz="2800" dirty="0" err="1"/>
              <a:t>ogljikovega</a:t>
            </a:r>
            <a:r>
              <a:rPr lang="en-US" sz="2800" dirty="0"/>
              <a:t> </a:t>
            </a:r>
            <a:r>
              <a:rPr lang="en-US" sz="2800" dirty="0" err="1"/>
              <a:t>dioksida</a:t>
            </a:r>
            <a:r>
              <a:rPr lang="en-US" sz="2800" dirty="0"/>
              <a:t>?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660310" y="2744555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sl-S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astline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oceani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alge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fitoplankton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60310" y="338365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Ljudje in živali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60310" y="4021012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rija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0750" y="4687771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660310" y="4664084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ihče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 descr="C:\Users\Sonja\Desktop\GOinno\logo erasmus lev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36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8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B5A15-79A6-42EA-8154-8EAC50FC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" name="Slika 9" descr="C:\Users\Sonja\Desktop\GOinno\logo erasmus lev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11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77A32CA-D6FC-41F9-B5FE-D61CBD727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12" y="442066"/>
            <a:ext cx="8960801" cy="5973868"/>
          </a:xfrm>
        </p:spPr>
      </p:pic>
      <p:sp>
        <p:nvSpPr>
          <p:cNvPr id="6" name="Pfeil: nach oben gekrümmt 5">
            <a:extLst>
              <a:ext uri="{FF2B5EF4-FFF2-40B4-BE49-F238E27FC236}">
                <a16:creationId xmlns:a16="http://schemas.microsoft.com/office/drawing/2014/main" id="{1681247B-1BF6-4D18-BBBF-18FA4346D128}"/>
              </a:ext>
            </a:extLst>
          </p:cNvPr>
          <p:cNvSpPr/>
          <p:nvPr/>
        </p:nvSpPr>
        <p:spPr>
          <a:xfrm rot="19365695">
            <a:off x="6567797" y="3770705"/>
            <a:ext cx="1800673" cy="705293"/>
          </a:xfrm>
          <a:prstGeom prst="curvedUpArrow">
            <a:avLst>
              <a:gd name="adj1" fmla="val 17082"/>
              <a:gd name="adj2" fmla="val 69534"/>
              <a:gd name="adj3" fmla="val 46646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7EA075-5EE7-483F-B021-31B4A2A35AE0}"/>
              </a:ext>
            </a:extLst>
          </p:cNvPr>
          <p:cNvSpPr txBox="1"/>
          <p:nvPr/>
        </p:nvSpPr>
        <p:spPr>
          <a:xfrm>
            <a:off x="7249020" y="2543204"/>
            <a:ext cx="1216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>
                <a:solidFill>
                  <a:srgbClr val="CCECFF"/>
                </a:solidFill>
              </a:rPr>
              <a:t>O</a:t>
            </a:r>
            <a:r>
              <a:rPr lang="de-AT" sz="4800" b="1" baseline="-25000" dirty="0">
                <a:solidFill>
                  <a:srgbClr val="CCECFF"/>
                </a:solidFill>
              </a:rPr>
              <a:t>2</a:t>
            </a:r>
          </a:p>
        </p:txBody>
      </p:sp>
      <p:sp>
        <p:nvSpPr>
          <p:cNvPr id="8" name="Pfeil: nach oben gekrümmt 7">
            <a:extLst>
              <a:ext uri="{FF2B5EF4-FFF2-40B4-BE49-F238E27FC236}">
                <a16:creationId xmlns:a16="http://schemas.microsoft.com/office/drawing/2014/main" id="{16FA7D3B-FCE4-4CB3-95F2-673C3E420F7D}"/>
              </a:ext>
            </a:extLst>
          </p:cNvPr>
          <p:cNvSpPr/>
          <p:nvPr/>
        </p:nvSpPr>
        <p:spPr>
          <a:xfrm rot="6817053">
            <a:off x="3880040" y="1571486"/>
            <a:ext cx="1901955" cy="736659"/>
          </a:xfrm>
          <a:prstGeom prst="curvedUpArrow">
            <a:avLst>
              <a:gd name="adj1" fmla="val 17082"/>
              <a:gd name="adj2" fmla="val 69534"/>
              <a:gd name="adj3" fmla="val 466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C159875-13C7-4110-AF8F-912F1D0DBB7B}"/>
              </a:ext>
            </a:extLst>
          </p:cNvPr>
          <p:cNvSpPr txBox="1"/>
          <p:nvPr/>
        </p:nvSpPr>
        <p:spPr>
          <a:xfrm>
            <a:off x="5549486" y="920928"/>
            <a:ext cx="143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>
                <a:solidFill>
                  <a:srgbClr val="FFFF00"/>
                </a:solidFill>
              </a:rPr>
              <a:t>CO</a:t>
            </a:r>
            <a:r>
              <a:rPr lang="de-AT" sz="4800" b="1" baseline="-25000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985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280" y="2659752"/>
            <a:ext cx="7643325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10731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/>
              <a:t>Potrebe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energiji</a:t>
            </a:r>
            <a:r>
              <a:rPr lang="en-US" sz="2800" dirty="0"/>
              <a:t> </a:t>
            </a:r>
            <a:r>
              <a:rPr lang="en-US" sz="2800" dirty="0" err="1"/>
              <a:t>še</a:t>
            </a:r>
            <a:r>
              <a:rPr lang="en-US" sz="2800" dirty="0"/>
              <a:t> </a:t>
            </a:r>
            <a:r>
              <a:rPr lang="en-US" sz="2800" dirty="0" err="1"/>
              <a:t>vedno</a:t>
            </a:r>
            <a:r>
              <a:rPr lang="en-US" sz="2800" dirty="0"/>
              <a:t> </a:t>
            </a:r>
            <a:r>
              <a:rPr lang="en-US" sz="2800" dirty="0" err="1"/>
              <a:t>naraščajo</a:t>
            </a:r>
            <a:r>
              <a:rPr lang="en-US" sz="2800" dirty="0"/>
              <a:t>, </a:t>
            </a:r>
            <a:r>
              <a:rPr lang="en-US" sz="2800" dirty="0" err="1"/>
              <a:t>fosilna</a:t>
            </a:r>
            <a:r>
              <a:rPr lang="en-US" sz="2800" dirty="0"/>
              <a:t> </a:t>
            </a:r>
            <a:r>
              <a:rPr lang="en-US" sz="2800" dirty="0" err="1"/>
              <a:t>goriva</a:t>
            </a:r>
            <a:r>
              <a:rPr lang="en-US" sz="2800" dirty="0"/>
              <a:t> pa </a:t>
            </a:r>
            <a:r>
              <a:rPr lang="en-US" sz="2800" dirty="0" err="1"/>
              <a:t>počasi</a:t>
            </a:r>
            <a:r>
              <a:rPr lang="en-US" sz="2800" dirty="0"/>
              <a:t> </a:t>
            </a:r>
            <a:r>
              <a:rPr lang="en-US" sz="2800" dirty="0" err="1"/>
              <a:t>izginjajo</a:t>
            </a:r>
            <a:r>
              <a:rPr lang="en-US" sz="2800" dirty="0"/>
              <a:t>. </a:t>
            </a:r>
            <a:r>
              <a:rPr lang="en-US" sz="2800" dirty="0" err="1"/>
              <a:t>Nadomestimo</a:t>
            </a:r>
            <a:r>
              <a:rPr lang="en-US" sz="2800" dirty="0"/>
              <a:t> </a:t>
            </a:r>
            <a:r>
              <a:rPr lang="en-US" sz="2800" dirty="0" err="1"/>
              <a:t>jih</a:t>
            </a:r>
            <a:r>
              <a:rPr lang="en-US" sz="2800" dirty="0"/>
              <a:t> </a:t>
            </a:r>
            <a:r>
              <a:rPr lang="en-US" sz="2800" dirty="0" err="1"/>
              <a:t>lahko</a:t>
            </a:r>
            <a:r>
              <a:rPr lang="en-US" sz="2800" dirty="0"/>
              <a:t> z: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322789" y="2688333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bnovljivimi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viri energije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veter, voda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322789" y="3346714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dpadki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22789" y="3982319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moremo jih nadomestiti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5980" y="4995573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322789" y="4621422"/>
            <a:ext cx="68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edrsko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energijo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 descr="C:\Users\Sonja\Desktop\GOinno\logo erasmus lev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36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FF330-ABFD-42BD-8804-4310FAD3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3D2C2D4-89A5-4247-AAC3-07AD30BF4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085" y="1381705"/>
            <a:ext cx="3280172" cy="4373563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DD182B-E098-4592-8455-5049E51B6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92205"/>
            <a:ext cx="4368376" cy="32762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7BDF11B-74D4-45B8-9BE6-27C16279D8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316" y="3628510"/>
            <a:ext cx="4494457" cy="3076772"/>
          </a:xfrm>
          <a:prstGeom prst="rect">
            <a:avLst/>
          </a:prstGeom>
        </p:spPr>
      </p:pic>
      <p:pic>
        <p:nvPicPr>
          <p:cNvPr id="6" name="Slika 5" descr="C:\Users\Sonja\Desktop\GOinno\logo erasmus lev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11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38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876" y="4336752"/>
            <a:ext cx="3711470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107318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en-US" sz="2800" dirty="0" err="1"/>
              <a:t>Kako</a:t>
            </a:r>
            <a:r>
              <a:rPr lang="en-US" sz="2800" dirty="0"/>
              <a:t> se </a:t>
            </a:r>
            <a:r>
              <a:rPr lang="en-US" sz="2800" dirty="0" err="1"/>
              <a:t>imenuje</a:t>
            </a:r>
            <a:r>
              <a:rPr lang="en-US" sz="2800" dirty="0"/>
              <a:t> </a:t>
            </a:r>
            <a:r>
              <a:rPr lang="en-US" sz="2800" dirty="0" err="1"/>
              <a:t>mednarodni</a:t>
            </a:r>
            <a:r>
              <a:rPr lang="en-US" sz="2800" dirty="0"/>
              <a:t> </a:t>
            </a:r>
            <a:r>
              <a:rPr lang="en-US" sz="2800" dirty="0" err="1"/>
              <a:t>dogovor</a:t>
            </a:r>
            <a:r>
              <a:rPr lang="en-US" sz="2800" dirty="0"/>
              <a:t>, </a:t>
            </a:r>
            <a:r>
              <a:rPr lang="en-US" sz="2800" dirty="0" err="1"/>
              <a:t>ki</a:t>
            </a:r>
            <a:r>
              <a:rPr lang="en-US" sz="2800" dirty="0"/>
              <a:t> </a:t>
            </a:r>
            <a:r>
              <a:rPr lang="en-US" sz="2800" dirty="0" err="1"/>
              <a:t>ga</a:t>
            </a:r>
            <a:r>
              <a:rPr lang="en-US" sz="2800" dirty="0"/>
              <a:t> je </a:t>
            </a:r>
            <a:r>
              <a:rPr lang="en-US" sz="2800" dirty="0" err="1"/>
              <a:t>podpisalo</a:t>
            </a:r>
            <a:r>
              <a:rPr lang="en-US" sz="2800" dirty="0"/>
              <a:t> </a:t>
            </a:r>
            <a:r>
              <a:rPr lang="en-US" sz="2800" dirty="0" err="1"/>
              <a:t>več</a:t>
            </a:r>
            <a:r>
              <a:rPr lang="en-US" sz="2800" dirty="0"/>
              <a:t> </a:t>
            </a:r>
            <a:r>
              <a:rPr lang="en-US" sz="2800" dirty="0" err="1"/>
              <a:t>držav</a:t>
            </a:r>
            <a:r>
              <a:rPr lang="en-US" sz="2800" dirty="0"/>
              <a:t> </a:t>
            </a:r>
            <a:r>
              <a:rPr lang="en-US" sz="2800" dirty="0" err="1"/>
              <a:t>leta</a:t>
            </a:r>
            <a:r>
              <a:rPr lang="en-US" sz="2800" dirty="0"/>
              <a:t> 2005 in </a:t>
            </a:r>
            <a:r>
              <a:rPr lang="en-US" sz="2800" dirty="0" err="1"/>
              <a:t>predvideva</a:t>
            </a:r>
            <a:r>
              <a:rPr lang="en-US" sz="2800" dirty="0"/>
              <a:t> </a:t>
            </a:r>
            <a:r>
              <a:rPr lang="en-US" sz="2800" dirty="0" err="1"/>
              <a:t>zmanjšanje</a:t>
            </a:r>
            <a:r>
              <a:rPr lang="en-US" sz="2800" dirty="0"/>
              <a:t> </a:t>
            </a:r>
            <a:r>
              <a:rPr lang="en-US" sz="2800" dirty="0" err="1"/>
              <a:t>količin</a:t>
            </a:r>
            <a:r>
              <a:rPr lang="en-US" sz="2800" dirty="0"/>
              <a:t> </a:t>
            </a:r>
            <a:r>
              <a:rPr lang="en-US" sz="2800" dirty="0" err="1"/>
              <a:t>izpustov</a:t>
            </a:r>
            <a:r>
              <a:rPr lang="en-US" sz="2800" dirty="0"/>
              <a:t> </a:t>
            </a:r>
            <a:r>
              <a:rPr lang="en-US" sz="2800" dirty="0" err="1"/>
              <a:t>toplogrednih</a:t>
            </a:r>
            <a:r>
              <a:rPr lang="en-US" sz="2800" dirty="0"/>
              <a:t> </a:t>
            </a:r>
            <a:r>
              <a:rPr lang="en-US" sz="2800" dirty="0" err="1"/>
              <a:t>plinov</a:t>
            </a:r>
            <a:r>
              <a:rPr lang="en-US" sz="2800" dirty="0"/>
              <a:t> v </a:t>
            </a:r>
            <a:r>
              <a:rPr lang="en-US" sz="2800" dirty="0" err="1"/>
              <a:t>ozračje</a:t>
            </a:r>
            <a:r>
              <a:rPr lang="en-US" sz="2800" dirty="0"/>
              <a:t>?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660310" y="3101963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Evropski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protokl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60310" y="374145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Svetovni protokol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60310" y="4380953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Kyot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 protokol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0097" y="4633453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660310" y="5022510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NATO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 descr="C:\Users\Sonja\Desktop\GOinno\logo erasmus lev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631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6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31EA1-A909-4904-A178-88C27B01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Kyot</a:t>
            </a:r>
            <a:r>
              <a:rPr lang="sl-SI" dirty="0" smtClean="0"/>
              <a:t>ski protokol</a:t>
            </a:r>
            <a:r>
              <a:rPr lang="de-AT" dirty="0" smtClean="0"/>
              <a:t> </a:t>
            </a:r>
            <a:r>
              <a:rPr lang="de-AT" dirty="0"/>
              <a:t>(1997)</a:t>
            </a:r>
          </a:p>
        </p:txBody>
      </p:sp>
      <p:pic>
        <p:nvPicPr>
          <p:cNvPr id="3074" name="Picture 2" descr="Kyoto protocol">
            <a:extLst>
              <a:ext uri="{FF2B5EF4-FFF2-40B4-BE49-F238E27FC236}">
                <a16:creationId xmlns:a16="http://schemas.microsoft.com/office/drawing/2014/main" id="{3B89DF2E-A85F-4148-9686-EDF33F15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253" y="1524318"/>
            <a:ext cx="6182686" cy="46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D6B670D-ACF7-4EF5-8306-0A8130B801E8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 smtClean="0"/>
              <a:t>Vir</a:t>
            </a:r>
            <a:r>
              <a:rPr lang="de-AT" sz="1400" dirty="0" smtClean="0"/>
              <a:t>: </a:t>
            </a:r>
            <a:r>
              <a:rPr lang="de-AT" sz="1400" b="0" u="sng" dirty="0">
                <a:hlinkClick r:id="rId3"/>
              </a:rPr>
              <a:t>www.slideshare.net</a:t>
            </a:r>
            <a:endParaRPr lang="de-AT" sz="1400" dirty="0"/>
          </a:p>
        </p:txBody>
      </p:sp>
      <p:pic>
        <p:nvPicPr>
          <p:cNvPr id="6" name="Slika 5" descr="C:\Users\Sonja\Desktop\GOinno\logo erasmus lev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378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12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093" y="2789523"/>
            <a:ext cx="4199040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89382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800" dirty="0"/>
              <a:t>Kateri pojem pojasnjuje spremembe v podnebju, ki se dogajajo na Zemlji od nastanka do danes? 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11278" y="2839132"/>
            <a:ext cx="399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Podnebne spremembe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4683" y="3458080"/>
            <a:ext cx="450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ferske spremembe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11279" y="4022761"/>
            <a:ext cx="422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luknja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6190" y="4642506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11279" y="4581561"/>
            <a:ext cx="468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Vsakodnevne spremembe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 descr="C:\Users\Sonja\Desktop\GOinno\logo erasmus lev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64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0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888" y="2655844"/>
            <a:ext cx="8466667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87783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en-US" sz="2800" dirty="0" err="1"/>
              <a:t>Kako</a:t>
            </a:r>
            <a:r>
              <a:rPr lang="en-US" sz="2800" dirty="0"/>
              <a:t> </a:t>
            </a:r>
            <a:r>
              <a:rPr lang="en-US" sz="2800" dirty="0" err="1"/>
              <a:t>lahko</a:t>
            </a:r>
            <a:r>
              <a:rPr lang="en-US" sz="2800" dirty="0"/>
              <a:t> </a:t>
            </a:r>
            <a:r>
              <a:rPr lang="en-US" sz="2800" dirty="0" err="1"/>
              <a:t>vsak</a:t>
            </a:r>
            <a:r>
              <a:rPr lang="en-US" sz="2800" dirty="0"/>
              <a:t> od </a:t>
            </a:r>
            <a:r>
              <a:rPr lang="en-US" sz="2800" dirty="0" err="1"/>
              <a:t>nas</a:t>
            </a:r>
            <a:r>
              <a:rPr lang="en-US" sz="2800" dirty="0"/>
              <a:t> </a:t>
            </a:r>
            <a:r>
              <a:rPr lang="en-US" sz="2800" dirty="0" err="1"/>
              <a:t>prispeva</a:t>
            </a:r>
            <a:r>
              <a:rPr lang="en-US" sz="2800" dirty="0"/>
              <a:t> k </a:t>
            </a:r>
            <a:r>
              <a:rPr lang="en-US" sz="2800" dirty="0" err="1"/>
              <a:t>zmanjšanju</a:t>
            </a:r>
            <a:r>
              <a:rPr lang="en-US" sz="2800" dirty="0"/>
              <a:t> </a:t>
            </a:r>
            <a:r>
              <a:rPr lang="en-US" sz="2800" dirty="0" err="1"/>
              <a:t>izpustov</a:t>
            </a:r>
            <a:r>
              <a:rPr lang="en-US" sz="2800" dirty="0"/>
              <a:t> </a:t>
            </a:r>
            <a:r>
              <a:rPr lang="en-US" sz="2800" dirty="0" err="1"/>
              <a:t>toplogrednih</a:t>
            </a:r>
            <a:r>
              <a:rPr lang="en-US" sz="2800" dirty="0"/>
              <a:t> </a:t>
            </a:r>
            <a:r>
              <a:rPr lang="en-US" sz="2800" dirty="0" err="1"/>
              <a:t>plinov</a:t>
            </a:r>
            <a:r>
              <a:rPr lang="en-US" sz="2800" dirty="0"/>
              <a:t>?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3307644" y="2655844"/>
            <a:ext cx="842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prevažanjem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kolesom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uporabo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solarne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energije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07644" y="3230837"/>
            <a:ext cx="8487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č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hitrejšo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vožnjo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avtomobilom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prej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dosežemo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307644" y="4175162"/>
            <a:ext cx="635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ogrevanjem na nafto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77" y="4488617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9029" y="4642506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307644" y="4750155"/>
            <a:ext cx="611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potovanjem z letali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 descr="C:\Users\Sonja\Desktop\GOinno\logo erasmus lev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89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4E5F-A697-483B-AC00-C23E0F5F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2785C1D-C53B-428A-9C85-75847B6E8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52717"/>
            <a:ext cx="4759820" cy="3173213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CC6D8EF-EE11-4609-A3BD-2A9578D1E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038" y="1004202"/>
            <a:ext cx="3884745" cy="51796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5A60C0-7C2E-483F-AD3D-E4CA9E5651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3429000"/>
            <a:ext cx="4759820" cy="3173213"/>
          </a:xfrm>
          <a:prstGeom prst="rect">
            <a:avLst/>
          </a:prstGeom>
        </p:spPr>
      </p:pic>
      <p:pic>
        <p:nvPicPr>
          <p:cNvPr id="6" name="Slika 5" descr="C:\Users\Sonja\Desktop\GOinno\logo erasmus lev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89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882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368" y="3221908"/>
            <a:ext cx="7713614" cy="95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8778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pl-PL" sz="2800" dirty="0"/>
              <a:t>Kaj pomeni izraz ogljični odtis?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450674" y="2655844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Risanje z uporabo premoga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50674" y="3230837"/>
            <a:ext cx="734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zračun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koliko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CO2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izpustov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proizvede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določena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aktivnost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50674" y="4175162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Tiskanje z uporabo ogljika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816" y="4750155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450674" y="4750155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Nima pomena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 descr="C:\Users\Sonja\Desktop\GOinno\logo erasmus lev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11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6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7E99A04-8F88-4D26-AC81-56D428D70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805" y="2566770"/>
            <a:ext cx="7582336" cy="3489820"/>
          </a:xfr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94CC3B6-D1EC-401F-98AE-18AEB1058366}"/>
              </a:ext>
            </a:extLst>
          </p:cNvPr>
          <p:cNvSpPr txBox="1">
            <a:spLocks/>
          </p:cNvSpPr>
          <p:nvPr/>
        </p:nvSpPr>
        <p:spPr>
          <a:xfrm>
            <a:off x="408265" y="6144936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 smtClean="0"/>
              <a:t>Vir</a:t>
            </a:r>
            <a:r>
              <a:rPr lang="de-AT" sz="1400" dirty="0" smtClean="0"/>
              <a:t>: </a:t>
            </a:r>
            <a:r>
              <a:rPr lang="de-AT" sz="1400" b="0" dirty="0">
                <a:hlinkClick r:id="rId3"/>
              </a:rPr>
              <a:t>www.ecosoch.com</a:t>
            </a:r>
            <a:endParaRPr lang="de-AT" sz="14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4D44F81-A397-472A-B01E-653FE072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Ogljični</a:t>
            </a:r>
            <a:r>
              <a:rPr lang="sl-SI" dirty="0" smtClean="0"/>
              <a:t> odtis</a:t>
            </a:r>
            <a:endParaRPr lang="de-AT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01258B4-E714-4546-B3B4-2E2C927C9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09" y="1524318"/>
            <a:ext cx="87783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sl-SI" sz="2800" dirty="0"/>
              <a:t>S</a:t>
            </a:r>
            <a:r>
              <a:rPr lang="sl-SI" sz="2800" dirty="0" smtClean="0"/>
              <a:t>voj </a:t>
            </a:r>
            <a:r>
              <a:rPr lang="sl-SI" sz="2800" dirty="0" err="1" smtClean="0"/>
              <a:t>ogljični</a:t>
            </a:r>
            <a:r>
              <a:rPr lang="sl-SI" sz="2800" dirty="0" smtClean="0"/>
              <a:t> odtis lahko izračunate z</a:t>
            </a:r>
            <a:r>
              <a:rPr lang="en-US" sz="2800" dirty="0" smtClean="0"/>
              <a:t>: </a:t>
            </a:r>
            <a:endParaRPr lang="en-US" sz="2800" dirty="0"/>
          </a:p>
          <a:p>
            <a:pPr lvl="0" fontAlgn="base"/>
            <a:r>
              <a:rPr lang="en-GB" dirty="0"/>
              <a:t>								</a:t>
            </a:r>
            <a:r>
              <a:rPr lang="en-GB" u="sng" dirty="0">
                <a:hlinkClick r:id="rId4"/>
              </a:rPr>
              <a:t>https://www.carbonfootprint.com/calculator.aspx</a:t>
            </a:r>
            <a:r>
              <a:rPr lang="en-US" sz="2800" dirty="0"/>
              <a:t>  </a:t>
            </a:r>
            <a:endParaRPr lang="de-AT" sz="2800" dirty="0"/>
          </a:p>
        </p:txBody>
      </p:sp>
      <p:pic>
        <p:nvPicPr>
          <p:cNvPr id="9" name="Slika 8" descr="C:\Users\Sonja\Desktop\GOinno\logo erasmus lev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378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00" y="2466857"/>
            <a:ext cx="75438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057" y="4202163"/>
            <a:ext cx="4708997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10731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pl-PL" sz="2800" dirty="0"/>
              <a:t>Zakaj je na Zemlji vedno topleje? 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577183" y="2365742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Manj toplogrednih plinov v ozračju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7183" y="299595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Več dežja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7183" y="3626174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Manj dežja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9800" y="4529420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577183" y="4251772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Več toplogrednih plinov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 descr="C:\Users\Sonja\Desktop\GOinno\logo erasmus lev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7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5A77C-2E43-45AF-96BA-9FECB9C5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2CDC6F-880A-41A7-8835-56EB93143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58173A-9251-4A72-A6CE-96E50B5B4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2141" y="1895912"/>
            <a:ext cx="4274390" cy="2725582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665666B-3BC5-4D92-8BE5-2774CAAC64C1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 smtClean="0"/>
              <a:t>Vir</a:t>
            </a:r>
            <a:r>
              <a:rPr lang="de-AT" sz="1400" dirty="0" smtClean="0"/>
              <a:t>: </a:t>
            </a:r>
            <a:r>
              <a:rPr lang="de-AT" sz="1400" dirty="0">
                <a:hlinkClick r:id="rId3"/>
              </a:rPr>
              <a:t>https://www.co2.earth/</a:t>
            </a:r>
            <a:endParaRPr lang="de-AT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8CA63C-06E8-4202-B54A-17D855D87C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55925"/>
            <a:ext cx="6708197" cy="5794738"/>
          </a:xfrm>
          <a:prstGeom prst="rect">
            <a:avLst/>
          </a:prstGeom>
        </p:spPr>
      </p:pic>
      <p:pic>
        <p:nvPicPr>
          <p:cNvPr id="7" name="Slika 6" descr="C:\Users\Sonja\Desktop\GOinno\logo erasmus lev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11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00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566" y="3621556"/>
            <a:ext cx="2519979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10731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en-US" sz="2800" dirty="0" err="1"/>
              <a:t>Kakšna</a:t>
            </a:r>
            <a:r>
              <a:rPr lang="en-US" sz="2800" dirty="0"/>
              <a:t> bi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povprečna</a:t>
            </a:r>
            <a:r>
              <a:rPr lang="en-US" sz="2800" dirty="0"/>
              <a:t> temperature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Zemlji</a:t>
            </a:r>
            <a:r>
              <a:rPr lang="en-US" sz="2800" dirty="0"/>
              <a:t> </a:t>
            </a:r>
            <a:r>
              <a:rPr lang="en-US" sz="2800" dirty="0" err="1"/>
              <a:t>brez</a:t>
            </a:r>
            <a:r>
              <a:rPr lang="en-US" sz="2800" dirty="0"/>
              <a:t> </a:t>
            </a:r>
            <a:r>
              <a:rPr lang="en-US" sz="2800" dirty="0" err="1"/>
              <a:t>učinka</a:t>
            </a:r>
            <a:r>
              <a:rPr lang="en-US" sz="2800" dirty="0"/>
              <a:t> </a:t>
            </a:r>
            <a:r>
              <a:rPr lang="en-US" sz="2800" dirty="0" err="1"/>
              <a:t>tople</a:t>
            </a:r>
            <a:r>
              <a:rPr lang="en-US" sz="2800" dirty="0"/>
              <a:t> </a:t>
            </a:r>
            <a:r>
              <a:rPr lang="en-US" sz="2800" dirty="0" err="1"/>
              <a:t>grede</a:t>
            </a:r>
            <a:r>
              <a:rPr lang="en-US" sz="2800" dirty="0"/>
              <a:t>?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577183" y="2365742"/>
            <a:ext cx="240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- 50° C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7183" y="299595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+ 15 °C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7183" y="3626174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– 18 °C </a:t>
            </a: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9800" y="4578121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577183" y="4251772"/>
            <a:ext cx="188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+ 30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 descr="C:\Users\Sonja\Desktop\GOinno\logo erasmus lev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4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36AE7A3-2B90-47C1-96B2-F2CBFFCF2A3E}"/>
              </a:ext>
            </a:extLst>
          </p:cNvPr>
          <p:cNvSpPr txBox="1">
            <a:spLocks/>
          </p:cNvSpPr>
          <p:nvPr/>
        </p:nvSpPr>
        <p:spPr>
          <a:xfrm>
            <a:off x="1459685" y="327172"/>
            <a:ext cx="7902430" cy="12247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Brez</a:t>
            </a:r>
            <a:r>
              <a:rPr lang="de-AT" dirty="0"/>
              <a:t> </a:t>
            </a:r>
            <a:r>
              <a:rPr lang="de-AT" dirty="0" err="1"/>
              <a:t>učinka</a:t>
            </a:r>
            <a:r>
              <a:rPr lang="de-AT" dirty="0"/>
              <a:t> </a:t>
            </a:r>
            <a:r>
              <a:rPr lang="de-AT" dirty="0" err="1"/>
              <a:t>tople</a:t>
            </a:r>
            <a:r>
              <a:rPr lang="de-AT" dirty="0"/>
              <a:t> </a:t>
            </a:r>
            <a:r>
              <a:rPr lang="de-AT" dirty="0" err="1"/>
              <a:t>grede</a:t>
            </a:r>
            <a:r>
              <a:rPr lang="de-AT" dirty="0"/>
              <a:t> bi </a:t>
            </a:r>
            <a:r>
              <a:rPr lang="de-AT" dirty="0" err="1"/>
              <a:t>bila</a:t>
            </a:r>
            <a:r>
              <a:rPr lang="de-AT" dirty="0"/>
              <a:t> </a:t>
            </a:r>
            <a:r>
              <a:rPr lang="de-AT" dirty="0" err="1"/>
              <a:t>povprečna</a:t>
            </a:r>
            <a:r>
              <a:rPr lang="de-AT" dirty="0"/>
              <a:t> </a:t>
            </a:r>
            <a:r>
              <a:rPr lang="de-AT" dirty="0" err="1"/>
              <a:t>temperatura</a:t>
            </a:r>
            <a:r>
              <a:rPr lang="de-AT" dirty="0"/>
              <a:t> na </a:t>
            </a:r>
            <a:r>
              <a:rPr lang="de-AT" dirty="0" err="1" smtClean="0"/>
              <a:t>Zemlj</a:t>
            </a:r>
            <a:r>
              <a:rPr lang="sl-SI" dirty="0" smtClean="0"/>
              <a:t>i približno </a:t>
            </a:r>
            <a:r>
              <a:rPr lang="de-AT" dirty="0" smtClean="0"/>
              <a:t>30°C</a:t>
            </a:r>
            <a:r>
              <a:rPr lang="sl-SI" dirty="0" smtClean="0"/>
              <a:t> </a:t>
            </a:r>
            <a:r>
              <a:rPr lang="de-AT" dirty="0" err="1" smtClean="0"/>
              <a:t>nižja</a:t>
            </a:r>
            <a:r>
              <a:rPr lang="sl-SI" dirty="0" smtClean="0"/>
              <a:t>. Znašala bi približno </a:t>
            </a:r>
            <a:r>
              <a:rPr lang="de-AT" dirty="0"/>
              <a:t>– </a:t>
            </a:r>
            <a:r>
              <a:rPr lang="de-AT" dirty="0" smtClean="0"/>
              <a:t>15°C</a:t>
            </a:r>
            <a:r>
              <a:rPr lang="sl-SI" dirty="0" smtClean="0"/>
              <a:t>. Temperatura na Zemlji tako najverjetneje ne bi bila primarna za življenje.</a:t>
            </a:r>
            <a:endParaRPr lang="de-A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2FDE78E-0CA5-4A83-AE7A-3790B67D4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4360" y="1621459"/>
            <a:ext cx="6962864" cy="46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9A3955D-7150-49D3-9862-CB4E9467A103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 smtClean="0"/>
              <a:t>Vir</a:t>
            </a:r>
            <a:r>
              <a:rPr lang="de-AT" sz="1400" dirty="0" smtClean="0"/>
              <a:t>: </a:t>
            </a:r>
            <a:r>
              <a:rPr lang="de-AT" sz="1400" b="0" u="sng" dirty="0">
                <a:hlinkClick r:id="rId3"/>
              </a:rPr>
              <a:t>www.slideshare.net</a:t>
            </a:r>
            <a:endParaRPr lang="de-AT" sz="1400" dirty="0"/>
          </a:p>
        </p:txBody>
      </p:sp>
      <p:pic>
        <p:nvPicPr>
          <p:cNvPr id="7" name="Slika 6" descr="C:\Users\Sonja\Desktop\GOinno\logo erasmus lev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11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224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Odlično</a:t>
            </a:r>
            <a:r>
              <a:rPr lang="de-DE" dirty="0" smtClean="0"/>
              <a:t>! 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5" y="5881635"/>
            <a:ext cx="2674800" cy="7640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481" y="2889867"/>
            <a:ext cx="5206145" cy="2885309"/>
          </a:xfrm>
          <a:prstGeom prst="rect">
            <a:avLst/>
          </a:prstGeom>
        </p:spPr>
      </p:pic>
      <p:pic>
        <p:nvPicPr>
          <p:cNvPr id="7" name="Slika 6" descr="C:\Users\Sonja\Desktop\GOinno\logo erasmus lev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33" y="5967424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71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2EBCCF-C880-48D9-9415-490EBF08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65" y="6126164"/>
            <a:ext cx="10160000" cy="702110"/>
          </a:xfrm>
        </p:spPr>
        <p:txBody>
          <a:bodyPr>
            <a:normAutofit/>
          </a:bodyPr>
          <a:lstStyle/>
          <a:p>
            <a:r>
              <a:rPr lang="sl-SI" sz="1400" dirty="0" smtClean="0"/>
              <a:t>Vir</a:t>
            </a:r>
            <a:r>
              <a:rPr lang="de-AT" sz="1400" dirty="0" smtClean="0"/>
              <a:t>: </a:t>
            </a:r>
            <a:r>
              <a:rPr lang="de-AT" sz="1400" dirty="0">
                <a:hlinkClick r:id="rId2"/>
              </a:rPr>
              <a:t>https://climate.nasa.gov/earth-now/</a:t>
            </a:r>
            <a:endParaRPr lang="de-AT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D2C0DE-F2C2-4483-9D73-E25065830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22" y="1390139"/>
            <a:ext cx="10031369" cy="45693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D5E1D5-D8B9-4606-A555-B47E5755DA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54185">
            <a:off x="467149" y="1055046"/>
            <a:ext cx="4611149" cy="1249494"/>
          </a:xfrm>
          <a:prstGeom prst="rect">
            <a:avLst/>
          </a:prstGeom>
        </p:spPr>
      </p:pic>
      <p:pic>
        <p:nvPicPr>
          <p:cNvPr id="6" name="Slika 5" descr="C:\Users\Sonja\Desktop\GOinno\logo erasmus lev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88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2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284" y="3384347"/>
            <a:ext cx="5077206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82493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V </a:t>
            </a:r>
            <a:r>
              <a:rPr lang="en-US" sz="2800" dirty="0" err="1"/>
              <a:t>ledeni</a:t>
            </a:r>
            <a:r>
              <a:rPr lang="en-US" sz="2800" dirty="0"/>
              <a:t> </a:t>
            </a:r>
            <a:r>
              <a:rPr lang="en-US" sz="2800" dirty="0" err="1"/>
              <a:t>dobi</a:t>
            </a:r>
            <a:r>
              <a:rPr lang="en-US" sz="2800" dirty="0"/>
              <a:t> se je </a:t>
            </a:r>
            <a:r>
              <a:rPr lang="en-US" sz="2800" dirty="0" err="1" smtClean="0"/>
              <a:t>temperatur</a:t>
            </a:r>
            <a:r>
              <a:rPr lang="sl-SI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/>
              <a:t>ne </a:t>
            </a:r>
            <a:r>
              <a:rPr lang="en-US" sz="2800" dirty="0" err="1"/>
              <a:t>Zemlji</a:t>
            </a:r>
            <a:r>
              <a:rPr lang="en-US" sz="2800" dirty="0"/>
              <a:t> </a:t>
            </a:r>
            <a:r>
              <a:rPr lang="en-US" sz="2800" dirty="0" err="1"/>
              <a:t>spremenila</a:t>
            </a:r>
            <a:r>
              <a:rPr lang="en-US" sz="2800" dirty="0"/>
              <a:t> </a:t>
            </a:r>
            <a:r>
              <a:rPr lang="en-US" sz="2800" dirty="0" err="1" smtClean="0"/>
              <a:t>zaradi</a:t>
            </a:r>
            <a:r>
              <a:rPr lang="sl-SI" sz="2800" dirty="0" smtClean="0"/>
              <a:t>: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11278" y="2800342"/>
            <a:ext cx="408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ibkega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sevanja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Sonca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1278" y="3411551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remikov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litosferskih plošč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11279" y="4022761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očasnejšega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vrtenja Zemlje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799" y="4624400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11278" y="4578121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epoznanega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razloga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 descr="C:\Users\Sonja\Desktop\GOinno\logo erasmus lev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56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1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3C7E9-A0B9-4FB4-A852-3363EAED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628653-652D-41DF-B5CD-D752EE1B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1FA734-221A-4C12-9D02-DB7E5A345C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417738"/>
            <a:ext cx="10430312" cy="4492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CE54560-1702-4656-9A47-5F38ABE36BA1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 smtClean="0"/>
              <a:t>Vir</a:t>
            </a:r>
            <a:r>
              <a:rPr lang="de-AT" sz="1400" dirty="0" smtClean="0"/>
              <a:t>: </a:t>
            </a:r>
            <a:r>
              <a:rPr lang="de-AT" sz="1400" dirty="0">
                <a:hlinkClick r:id="rId3"/>
              </a:rPr>
              <a:t>http://news.mit.edu/2016/ancient-tectonic-activity-was-trigger-for-ice-ages-0418</a:t>
            </a:r>
            <a:endParaRPr lang="de-AT" sz="1400" dirty="0"/>
          </a:p>
        </p:txBody>
      </p:sp>
      <p:pic>
        <p:nvPicPr>
          <p:cNvPr id="7" name="Slika 6" descr="C:\Users\Sonja\Desktop\GOinno\logo erasmus lev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63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634" y="3988570"/>
            <a:ext cx="4295188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76376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/>
              <a:t>Kako</a:t>
            </a:r>
            <a:r>
              <a:rPr lang="en-US" sz="2800" dirty="0"/>
              <a:t> </a:t>
            </a:r>
            <a:r>
              <a:rPr lang="en-US" sz="2800" dirty="0" err="1"/>
              <a:t>poimenujemo</a:t>
            </a:r>
            <a:r>
              <a:rPr lang="en-US" sz="2800" dirty="0"/>
              <a:t> </a:t>
            </a:r>
            <a:r>
              <a:rPr lang="en-US" sz="2800" dirty="0" err="1"/>
              <a:t>zvišanje</a:t>
            </a:r>
            <a:r>
              <a:rPr lang="en-US" sz="2800" dirty="0"/>
              <a:t> </a:t>
            </a:r>
            <a:r>
              <a:rPr lang="en-US" sz="2800" dirty="0" err="1"/>
              <a:t>povprečne</a:t>
            </a:r>
            <a:r>
              <a:rPr lang="en-US" sz="2800" dirty="0"/>
              <a:t> temperature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sl-SI" sz="2800" dirty="0" err="1" smtClean="0"/>
              <a:t>Z</a:t>
            </a:r>
            <a:r>
              <a:rPr lang="en-US" sz="2800" dirty="0" err="1" smtClean="0"/>
              <a:t>emlji</a:t>
            </a:r>
            <a:r>
              <a:rPr lang="en-US" sz="2800" dirty="0"/>
              <a:t>?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11278" y="2744555"/>
            <a:ext cx="50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Dvig temperature zraka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1278" y="337322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Toplo obdobje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11279" y="4022761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segrevanje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799" y="4651559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11278" y="4614477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Ledena doba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 descr="C:\Users\Sonja\Desktop\GOinno\logo erasmus lev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2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8EB18-17B1-47A2-9CAD-9DDCC484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33" y="234893"/>
            <a:ext cx="8551178" cy="107131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Globalno segrevanje je dolgotrajno naraščanje povprečne temperature </a:t>
            </a:r>
            <a:r>
              <a:rPr lang="sl-SI" sz="2000" b="1" dirty="0" err="1" smtClean="0">
                <a:solidFill>
                  <a:srgbClr val="0070C0"/>
                </a:solidFill>
              </a:rPr>
              <a:t>zemljinih</a:t>
            </a:r>
            <a:r>
              <a:rPr lang="sl-SI" sz="2000" b="1" dirty="0" smtClean="0">
                <a:solidFill>
                  <a:srgbClr val="0070C0"/>
                </a:solidFill>
              </a:rPr>
              <a:t> </a:t>
            </a:r>
            <a:r>
              <a:rPr lang="sl-SI" sz="2000" b="1" dirty="0" smtClean="0">
                <a:solidFill>
                  <a:srgbClr val="0070C0"/>
                </a:solidFill>
              </a:rPr>
              <a:t>podnebnih sistemov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ED30075-3958-48F1-94C2-39602FE72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699" y="1437797"/>
            <a:ext cx="5939405" cy="5046176"/>
          </a:xfrm>
        </p:spPr>
      </p:pic>
      <p:pic>
        <p:nvPicPr>
          <p:cNvPr id="4" name="Slika 3" descr="C:\Users\Sonja\Desktop\GOinno\logo erasmus le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33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22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000" y="2759579"/>
            <a:ext cx="7534916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76376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/>
              <a:t>Topla</a:t>
            </a:r>
            <a:r>
              <a:rPr lang="en-US" sz="2800" dirty="0"/>
              <a:t> </a:t>
            </a:r>
            <a:r>
              <a:rPr lang="en-US" sz="2800" dirty="0" err="1"/>
              <a:t>greda</a:t>
            </a:r>
            <a:r>
              <a:rPr lang="en-US" sz="2800" dirty="0"/>
              <a:t> je </a:t>
            </a:r>
            <a:r>
              <a:rPr lang="en-US" sz="2800" dirty="0" err="1"/>
              <a:t>prostor</a:t>
            </a:r>
            <a:r>
              <a:rPr lang="en-US" sz="2800" dirty="0"/>
              <a:t> </a:t>
            </a:r>
            <a:r>
              <a:rPr lang="en-US" sz="2800" dirty="0" err="1"/>
              <a:t>kjer</a:t>
            </a:r>
            <a:r>
              <a:rPr lang="en-US" sz="2800" dirty="0"/>
              <a:t> </a:t>
            </a:r>
            <a:r>
              <a:rPr lang="en-US" sz="2800" dirty="0" err="1"/>
              <a:t>gojimo</a:t>
            </a:r>
            <a:r>
              <a:rPr lang="en-US" sz="2800" dirty="0"/>
              <a:t> </a:t>
            </a:r>
            <a:r>
              <a:rPr lang="en-US" sz="2800" dirty="0" err="1"/>
              <a:t>rastline</a:t>
            </a:r>
            <a:r>
              <a:rPr lang="en-US" sz="2800" dirty="0"/>
              <a:t>, “</a:t>
            </a:r>
            <a:r>
              <a:rPr lang="en-US" sz="2800" dirty="0" err="1"/>
              <a:t>učinek</a:t>
            </a:r>
            <a:r>
              <a:rPr lang="en-US" sz="2800" dirty="0"/>
              <a:t> </a:t>
            </a:r>
            <a:r>
              <a:rPr lang="en-US" sz="2800" dirty="0" err="1"/>
              <a:t>tople</a:t>
            </a:r>
            <a:r>
              <a:rPr lang="en-US" sz="2800" dirty="0"/>
              <a:t> </a:t>
            </a:r>
            <a:r>
              <a:rPr lang="en-US" sz="2800" dirty="0" err="1"/>
              <a:t>grede</a:t>
            </a:r>
            <a:r>
              <a:rPr lang="en-US" sz="2800" dirty="0"/>
              <a:t>” pa je: 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89614" y="2789711"/>
            <a:ext cx="706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segrevanje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zraka zaradi toplogrednih plinov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98850" y="3426598"/>
            <a:ext cx="7300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egrevanje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zraka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zaradi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širjenja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puščav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89614" y="4041999"/>
            <a:ext cx="692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rčenje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deževnega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pragozda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5244" y="4660612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789614" y="4617904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egrevanje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oceanov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 descr="C:\Users\Sonja\Desktop\GOinno\logo erasmus lev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89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2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98EC8-CD57-45CA-9B2E-8A9A86B1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Učinek tople grede</a:t>
            </a:r>
            <a:endParaRPr lang="de-AT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C5B4790-BCCE-4EBA-8108-AAD5C2A8C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904" y="1634569"/>
            <a:ext cx="4152550" cy="5070713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F0726AA-FEAD-48AD-8F53-91730E5F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134" y="2431137"/>
            <a:ext cx="5142766" cy="30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C:\Users\Sonja\Desktop\GOinno\logo erasmus lev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17" y="6265545"/>
            <a:ext cx="2692400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068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">
  <a:themeElements>
    <a:clrScheme name="Benutzerdefiniert 1">
      <a:dk1>
        <a:srgbClr val="292934"/>
      </a:dk1>
      <a:lt1>
        <a:srgbClr val="FFFFFF"/>
      </a:lt1>
      <a:dk2>
        <a:srgbClr val="FF9900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152</TotalTime>
  <Words>607</Words>
  <Application>Microsoft Office PowerPoint</Application>
  <PresentationFormat>Širokozaslonsko</PresentationFormat>
  <Paragraphs>98</Paragraphs>
  <Slides>28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2" baseType="lpstr">
      <vt:lpstr>Arial</vt:lpstr>
      <vt:lpstr>Arial Black</vt:lpstr>
      <vt:lpstr>Calibri</vt:lpstr>
      <vt:lpstr>Essenz</vt:lpstr>
      <vt:lpstr>Podnebne spremembe in globalno segrevanje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Globalno segrevanje je dolgotrajno naraščanje povprečne temperature zemljinih podnebnih sistemov  </vt:lpstr>
      <vt:lpstr>PowerPointova predstavitev</vt:lpstr>
      <vt:lpstr>Učinek tople grede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Kyotski protokol (1997)</vt:lpstr>
      <vt:lpstr>PowerPointova predstavitev</vt:lpstr>
      <vt:lpstr>PowerPointova predstavitev</vt:lpstr>
      <vt:lpstr>PowerPointova predstavitev</vt:lpstr>
      <vt:lpstr>Ogljični odtis</vt:lpstr>
      <vt:lpstr>PowerPointova predstavitev</vt:lpstr>
      <vt:lpstr>PowerPointova predstavitev</vt:lpstr>
      <vt:lpstr>PowerPointova predstavitev</vt:lpstr>
      <vt:lpstr>PowerPointova predstavitev</vt:lpstr>
      <vt:lpstr>Odlično!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e-co-foot</dc:title>
  <dc:creator>Stefanie Greiter</dc:creator>
  <cp:lastModifiedBy>Sonja Rutar</cp:lastModifiedBy>
  <cp:revision>71</cp:revision>
  <dcterms:created xsi:type="dcterms:W3CDTF">2017-10-20T13:32:45Z</dcterms:created>
  <dcterms:modified xsi:type="dcterms:W3CDTF">2021-02-11T12:48:09Z</dcterms:modified>
</cp:coreProperties>
</file>