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notesMasterIdLst>
    <p:notesMasterId r:id="rId30"/>
  </p:notesMasterIdLst>
  <p:sldIdLst>
    <p:sldId id="256" r:id="rId2"/>
    <p:sldId id="265" r:id="rId3"/>
    <p:sldId id="278" r:id="rId4"/>
    <p:sldId id="266" r:id="rId5"/>
    <p:sldId id="279" r:id="rId6"/>
    <p:sldId id="267" r:id="rId7"/>
    <p:sldId id="280" r:id="rId8"/>
    <p:sldId id="268" r:id="rId9"/>
    <p:sldId id="281" r:id="rId10"/>
    <p:sldId id="269" r:id="rId11"/>
    <p:sldId id="282" r:id="rId12"/>
    <p:sldId id="270" r:id="rId13"/>
    <p:sldId id="289" r:id="rId14"/>
    <p:sldId id="271" r:id="rId15"/>
    <p:sldId id="284" r:id="rId16"/>
    <p:sldId id="272" r:id="rId17"/>
    <p:sldId id="285" r:id="rId18"/>
    <p:sldId id="273" r:id="rId19"/>
    <p:sldId id="286" r:id="rId20"/>
    <p:sldId id="274" r:id="rId21"/>
    <p:sldId id="287" r:id="rId22"/>
    <p:sldId id="275" r:id="rId23"/>
    <p:sldId id="288" r:id="rId24"/>
    <p:sldId id="276" r:id="rId25"/>
    <p:sldId id="283" r:id="rId26"/>
    <p:sldId id="277" r:id="rId27"/>
    <p:sldId id="291" r:id="rId28"/>
    <p:sldId id="26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96307"/>
    <a:srgbClr val="FF9900"/>
    <a:srgbClr val="FCCC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DF0A0-8773-4546-AF4D-6653A05D9CA9}" type="datetimeFigureOut">
              <a:rPr lang="de-DE" smtClean="0"/>
              <a:t>12.05.2020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57D71-EE55-439D-831F-BD7FCA7B73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7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2461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480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81048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42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26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36571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0292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4507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42730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6378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3062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2525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1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7227-22D0-4B78-8F42-A113971B596F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3697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6000" spc="-80" baseline="0">
                <a:solidFill>
                  <a:srgbClr val="00B050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Rectangle 6"/>
          <p:cNvSpPr/>
          <p:nvPr userDrawn="1"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083928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919568" y="0"/>
            <a:ext cx="272432" cy="6858000"/>
          </a:xfrm>
          <a:prstGeom prst="rect">
            <a:avLst/>
          </a:prstGeom>
          <a:gradFill>
            <a:gsLst>
              <a:gs pos="0">
                <a:srgbClr val="FFFF00"/>
              </a:gs>
              <a:gs pos="33000">
                <a:srgbClr val="FFCC00"/>
              </a:gs>
              <a:gs pos="100000">
                <a:srgbClr val="F96307"/>
              </a:gs>
              <a:gs pos="69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52" y="0"/>
            <a:ext cx="2474865" cy="13716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1516" y="6149947"/>
            <a:ext cx="2160410" cy="6171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och.com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rbonfootprint.com/calculator.asp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2.earth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imate.nasa.gov/earth-no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it.edu/2016/ancient-tectonic-activity-was-trigger-for-ice-ages-04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limate_system" TargetMode="External"/><Relationship Id="rId2" Type="http://schemas.openxmlformats.org/officeDocument/2006/relationships/hyperlink" Target="https://en.wikipedia.org/wiki/Eart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imationfactory.com/company/newsletter.html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163289"/>
            <a:ext cx="10363200" cy="3475261"/>
          </a:xfrm>
        </p:spPr>
        <p:txBody>
          <a:bodyPr/>
          <a:lstStyle/>
          <a:p>
            <a:r>
              <a:rPr lang="en-US" sz="5400" b="1" dirty="0"/>
              <a:t>climate change and global warming </a:t>
            </a:r>
            <a:endParaRPr lang="de-AT" sz="5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638" y="2996326"/>
            <a:ext cx="5206145" cy="288530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sp>
        <p:nvSpPr>
          <p:cNvPr id="11" name="Untertitel 2"/>
          <p:cNvSpPr txBox="1">
            <a:spLocks/>
          </p:cNvSpPr>
          <p:nvPr/>
        </p:nvSpPr>
        <p:spPr>
          <a:xfrm>
            <a:off x="1442949" y="3524580"/>
            <a:ext cx="3903408" cy="1047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0" kern="1200" cap="all" spc="12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 dirty="0"/>
              <a:t>The QUIZ</a:t>
            </a:r>
            <a:endParaRPr lang="de-AT" sz="4800" dirty="0"/>
          </a:p>
        </p:txBody>
      </p:sp>
    </p:spTree>
    <p:extLst>
      <p:ext uri="{BB962C8B-B14F-4D97-AF65-F5344CB8AC3E}">
        <p14:creationId xmlns:p14="http://schemas.microsoft.com/office/powerpoint/2010/main" val="3957334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0743" y="2744555"/>
            <a:ext cx="256285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17763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Greenhouse effect is important for maintaining suitable surface temperature for living otherwise the average temperature on Earth would be: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Colder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Hotter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Same as now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With no effect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15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B68013-4970-49B9-8842-84E4FC87D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1830883-20BA-41B3-8D8A-16C488DA432A}"/>
              </a:ext>
            </a:extLst>
          </p:cNvPr>
          <p:cNvSpPr txBox="1">
            <a:spLocks/>
          </p:cNvSpPr>
          <p:nvPr/>
        </p:nvSpPr>
        <p:spPr>
          <a:xfrm>
            <a:off x="1459685" y="327173"/>
            <a:ext cx="7902430" cy="102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greenhouse</a:t>
            </a:r>
            <a:r>
              <a:rPr lang="de-AT" dirty="0"/>
              <a:t> </a:t>
            </a:r>
            <a:r>
              <a:rPr lang="de-AT" dirty="0" err="1"/>
              <a:t>effect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Earth´s</a:t>
            </a:r>
            <a:r>
              <a:rPr lang="de-AT" dirty="0"/>
              <a:t>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surface</a:t>
            </a:r>
            <a:endParaRPr lang="de-AT" dirty="0"/>
          </a:p>
          <a:p>
            <a:r>
              <a:rPr lang="de-AT" dirty="0"/>
              <a:t>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…</a:t>
            </a:r>
            <a:r>
              <a:rPr lang="de-AT" dirty="0" err="1">
                <a:solidFill>
                  <a:schemeClr val="bg1"/>
                </a:solidFill>
              </a:rPr>
              <a:t>me</a:t>
            </a:r>
            <a:r>
              <a:rPr lang="de-AT" dirty="0">
                <a:solidFill>
                  <a:schemeClr val="bg1"/>
                </a:solidFill>
              </a:rPr>
              <a:t> 3        </a:t>
            </a:r>
            <a:r>
              <a:rPr lang="de-AT" dirty="0" err="1"/>
              <a:t>colder</a:t>
            </a:r>
            <a:r>
              <a:rPr lang="de-AT" dirty="0"/>
              <a:t> .... 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1498DAB-3F27-497A-93AC-69002C1EF8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B8F4420-4264-41EE-9C37-7224FDCAC715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036237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634" y="4564868"/>
            <a:ext cx="49718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Majority of greenhouse gases, such as carbon dioxide (CO</a:t>
            </a:r>
            <a:r>
              <a:rPr lang="en-US" sz="2800" baseline="-25000" dirty="0"/>
              <a:t>2</a:t>
            </a:r>
            <a:r>
              <a:rPr lang="en-US" sz="2800" dirty="0"/>
              <a:t>), methane (CH</a:t>
            </a:r>
            <a:r>
              <a:rPr lang="en-US" sz="2800" baseline="-25000" dirty="0"/>
              <a:t>4</a:t>
            </a:r>
            <a:r>
              <a:rPr lang="en-US" sz="2800" dirty="0"/>
              <a:t>), nitrogen (NOx) and </a:t>
            </a:r>
            <a:r>
              <a:rPr lang="en-US" sz="2800" dirty="0" err="1"/>
              <a:t>sulphur</a:t>
            </a:r>
            <a:r>
              <a:rPr lang="en-US" sz="2800" dirty="0"/>
              <a:t> oxides (</a:t>
            </a:r>
            <a:r>
              <a:rPr lang="en-US" sz="2800" dirty="0" err="1"/>
              <a:t>SO</a:t>
            </a:r>
            <a:r>
              <a:rPr lang="en-US" sz="2800" baseline="-25000" dirty="0" err="1"/>
              <a:t>x</a:t>
            </a:r>
            <a:r>
              <a:rPr lang="en-US" sz="2800" dirty="0"/>
              <a:t>), is released: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W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hen glaciers are melting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When using wind turbines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When using electricity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When using fossil fuels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41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C605FD-211F-4BB3-970F-AB1AD7750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10" name="Inhaltsplatzhalter 9">
            <a:extLst>
              <a:ext uri="{FF2B5EF4-FFF2-40B4-BE49-F238E27FC236}">
                <a16:creationId xmlns:a16="http://schemas.microsoft.com/office/drawing/2014/main" id="{379E7C6E-A0F7-4F1C-9276-2FF1FC90D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09" y="3542571"/>
            <a:ext cx="4635855" cy="3082844"/>
          </a:xfr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EACEFD1-2C06-4924-B13A-036CDEC595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864" y="285290"/>
            <a:ext cx="5125674" cy="288246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3A027AFC-3839-4CC7-9844-D52AF015F4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840" y="3462704"/>
            <a:ext cx="4863867" cy="324257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BB22A4-C705-4850-9ADB-C2A1BCE340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7494" y="1233182"/>
            <a:ext cx="5252154" cy="209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783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447" y="2732073"/>
            <a:ext cx="7450171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Who uses the most of carbon dioxide?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60310" y="2744555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Plants and oceans (algae and phytoplankton)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0310" y="33836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Humans and animals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0310" y="402101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750" y="468777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60310" y="4664084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 one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9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3B5A15-79A6-42EA-8154-8EAC50FCA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977A32CA-D6FC-41F9-B5FE-D61CBD727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12" y="442066"/>
            <a:ext cx="8960801" cy="5973868"/>
          </a:xfrm>
        </p:spPr>
      </p:pic>
      <p:sp>
        <p:nvSpPr>
          <p:cNvPr id="6" name="Pfeil: nach oben gekrümmt 5">
            <a:extLst>
              <a:ext uri="{FF2B5EF4-FFF2-40B4-BE49-F238E27FC236}">
                <a16:creationId xmlns:a16="http://schemas.microsoft.com/office/drawing/2014/main" id="{1681247B-1BF6-4D18-BBBF-18FA4346D128}"/>
              </a:ext>
            </a:extLst>
          </p:cNvPr>
          <p:cNvSpPr/>
          <p:nvPr/>
        </p:nvSpPr>
        <p:spPr>
          <a:xfrm rot="19365695">
            <a:off x="6567797" y="3770705"/>
            <a:ext cx="1800673" cy="705293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47EA075-5EE7-483F-B021-31B4A2A35AE0}"/>
              </a:ext>
            </a:extLst>
          </p:cNvPr>
          <p:cNvSpPr txBox="1"/>
          <p:nvPr/>
        </p:nvSpPr>
        <p:spPr>
          <a:xfrm>
            <a:off x="7249020" y="2543204"/>
            <a:ext cx="1216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CCECFF"/>
                </a:solidFill>
              </a:rPr>
              <a:t>O</a:t>
            </a:r>
            <a:r>
              <a:rPr lang="de-AT" sz="4800" b="1" baseline="-25000" dirty="0">
                <a:solidFill>
                  <a:srgbClr val="CCECFF"/>
                </a:solidFill>
              </a:rPr>
              <a:t>2</a:t>
            </a:r>
          </a:p>
        </p:txBody>
      </p:sp>
      <p:sp>
        <p:nvSpPr>
          <p:cNvPr id="8" name="Pfeil: nach oben gekrümmt 7">
            <a:extLst>
              <a:ext uri="{FF2B5EF4-FFF2-40B4-BE49-F238E27FC236}">
                <a16:creationId xmlns:a16="http://schemas.microsoft.com/office/drawing/2014/main" id="{16FA7D3B-FCE4-4CB3-95F2-673C3E420F7D}"/>
              </a:ext>
            </a:extLst>
          </p:cNvPr>
          <p:cNvSpPr/>
          <p:nvPr/>
        </p:nvSpPr>
        <p:spPr>
          <a:xfrm rot="6817053">
            <a:off x="3880040" y="1571486"/>
            <a:ext cx="1901955" cy="736659"/>
          </a:xfrm>
          <a:prstGeom prst="curvedUpArrow">
            <a:avLst>
              <a:gd name="adj1" fmla="val 17082"/>
              <a:gd name="adj2" fmla="val 69534"/>
              <a:gd name="adj3" fmla="val 4664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AT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C159875-13C7-4110-AF8F-912F1D0DBB7B}"/>
              </a:ext>
            </a:extLst>
          </p:cNvPr>
          <p:cNvSpPr txBox="1"/>
          <p:nvPr/>
        </p:nvSpPr>
        <p:spPr>
          <a:xfrm>
            <a:off x="5549486" y="920928"/>
            <a:ext cx="143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4800" b="1" dirty="0">
                <a:solidFill>
                  <a:srgbClr val="FFFF00"/>
                </a:solidFill>
              </a:rPr>
              <a:t>CO</a:t>
            </a:r>
            <a:r>
              <a:rPr lang="de-AT" sz="4800" b="1" baseline="-25000" dirty="0">
                <a:solidFill>
                  <a:srgbClr val="FFFF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569856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2280" y="2659752"/>
            <a:ext cx="7643325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The needs for energy consumption are globally still rising but the fossil fuels are slowly disappearing. These can be substituted with: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322789" y="2688333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Renewable energy sources (sun, wind, water) 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22789" y="3346714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Waist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322789" y="3982319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We cannot replace these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5980" y="499557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322789" y="4621422"/>
            <a:ext cx="6829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FF330-ABFD-42BD-8804-4310FAD35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43D2C2D4-89A5-4247-AAC3-07AD30BF4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085" y="1381705"/>
            <a:ext cx="3280172" cy="4373563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3DD182B-E098-4592-8455-5049E51B60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292205"/>
            <a:ext cx="4368376" cy="32762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7BDF11B-74D4-45B8-9BE6-27C16279D88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16" y="3628510"/>
            <a:ext cx="4494457" cy="307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8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76" y="4336752"/>
            <a:ext cx="3711470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What is the name of the international agreement encouraging the reduction of greenhouse gas concentrations to be released in the atmosphere signed by several countries worldwide in 2005?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660310" y="3101963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Europe protocol 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60310" y="3743520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Worldwide protocol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60310" y="4380953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Kyoto protocol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0097" y="4633453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660310" y="5022510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NATO protocol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431EA1-A909-4904-A178-88C27B013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Kyoto Protocol (1997)</a:t>
            </a:r>
          </a:p>
        </p:txBody>
      </p:sp>
      <p:pic>
        <p:nvPicPr>
          <p:cNvPr id="3074" name="Picture 2" descr="Kyoto protocol">
            <a:extLst>
              <a:ext uri="{FF2B5EF4-FFF2-40B4-BE49-F238E27FC236}">
                <a16:creationId xmlns:a16="http://schemas.microsoft.com/office/drawing/2014/main" id="{3B89DF2E-A85F-4148-9686-EDF33F15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53" y="1524318"/>
            <a:ext cx="6182686" cy="463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BD6B670D-ACF7-4EF5-8306-0A8130B801E8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1742122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093" y="2789523"/>
            <a:ext cx="3913971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93822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What is the term describing changes in climate occurring from the Earth’s formation until today?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9" y="2839132"/>
            <a:ext cx="293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Climate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014684" y="3458080"/>
            <a:ext cx="3905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Atmospheric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422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Ozone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hole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190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9" y="4581561"/>
            <a:ext cx="3996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Everyday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877" y="2655844"/>
            <a:ext cx="7027324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8778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How can each one of us contribute to the reduction of greenhouse gases?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450674" y="2655844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D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riving a bicycle and use of solar energy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50674" y="3230837"/>
            <a:ext cx="73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Driving with a car as fast as possible, to reach final destination quicker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50674" y="417516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Heating using oil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9029" y="4642506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50674" y="4750155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Traveling by plane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F4E5F-A697-483B-AC00-C23E0F5FA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2785C1D-C53B-428A-9C85-75847B6E8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52717"/>
            <a:ext cx="4759820" cy="3173213"/>
          </a:xfr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CC6D8EF-EE11-4609-A3BD-2A9578D1E8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038" y="1004202"/>
            <a:ext cx="3884745" cy="51796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25A60C0-7C2E-483F-AD3D-E4CA9E5651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3429000"/>
            <a:ext cx="4759820" cy="317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82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9368" y="3221908"/>
            <a:ext cx="7713614" cy="95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87783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What does the term carbon footprint mean?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450674" y="2655844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Drawing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450674" y="3230837"/>
            <a:ext cx="7344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alculation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of how much CO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is released into the atmosphere with certain activity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450674" y="4175162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Printing using carbon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2816" y="4750155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450674" y="4750155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It has no meaning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7E99A04-8F88-4D26-AC81-56D428D70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805" y="2566770"/>
            <a:ext cx="7582336" cy="3489820"/>
          </a:xfrm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94CC3B6-D1EC-401F-98AE-18AEB1058366}"/>
              </a:ext>
            </a:extLst>
          </p:cNvPr>
          <p:cNvSpPr txBox="1">
            <a:spLocks/>
          </p:cNvSpPr>
          <p:nvPr/>
        </p:nvSpPr>
        <p:spPr>
          <a:xfrm>
            <a:off x="408265" y="6144936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dirty="0">
                <a:hlinkClick r:id="rId3"/>
              </a:rPr>
              <a:t>www.ecosoch.com</a:t>
            </a:r>
            <a:endParaRPr lang="de-AT" sz="1400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64D44F81-A397-472A-B01E-653FE072B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Carbon </a:t>
            </a:r>
            <a:r>
              <a:rPr lang="de-AT" dirty="0" err="1"/>
              <a:t>footprint</a:t>
            </a:r>
            <a:endParaRPr lang="de-AT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01258B4-E714-4546-B3B4-2E2C927C9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109" y="1524318"/>
            <a:ext cx="87783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You can calculate your carbon footprint on: </a:t>
            </a:r>
          </a:p>
          <a:p>
            <a:pPr lvl="0" fontAlgn="base"/>
            <a:r>
              <a:rPr lang="en-GB" dirty="0"/>
              <a:t>								</a:t>
            </a:r>
            <a:r>
              <a:rPr lang="en-GB" u="sng" dirty="0">
                <a:hlinkClick r:id="rId4"/>
              </a:rPr>
              <a:t>https://www.carbonfootprint.com/calculator.aspx</a:t>
            </a:r>
            <a:r>
              <a:rPr lang="en-US" sz="2800" dirty="0"/>
              <a:t>  </a:t>
            </a:r>
            <a:endParaRPr lang="de-AT" sz="2800" dirty="0"/>
          </a:p>
        </p:txBody>
      </p:sp>
    </p:spTree>
    <p:extLst>
      <p:ext uri="{BB962C8B-B14F-4D97-AF65-F5344CB8AC3E}">
        <p14:creationId xmlns:p14="http://schemas.microsoft.com/office/powerpoint/2010/main" val="30597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8057" y="4202163"/>
            <a:ext cx="4708997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Why is it getting warmer on Earth?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577183" y="2365742"/>
            <a:ext cx="72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Less greenhouse gases in the atmosphere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7183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More rain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7183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rain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2942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77183" y="4251772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More greenhouse gases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6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F5A77C-2E43-45AF-96BA-9FECB9C58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2CDC6F-880A-41A7-8835-56EB9314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58173A-9251-4A72-A6CE-96E50B5B4E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141" y="1895912"/>
            <a:ext cx="4274390" cy="2725582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665666B-3BC5-4D92-8BE5-2774CAAC64C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dirty="0">
                <a:hlinkClick r:id="rId3"/>
              </a:rPr>
              <a:t>https://www.co2.earth/</a:t>
            </a:r>
            <a:endParaRPr lang="de-AT" sz="1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8CA63C-06E8-4202-B54A-17D855D87C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255925"/>
            <a:ext cx="6708197" cy="57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0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566" y="3621556"/>
            <a:ext cx="2519979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518088" y="1212306"/>
            <a:ext cx="1073181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fontAlgn="base"/>
            <a:r>
              <a:rPr lang="en-US" sz="2800" dirty="0"/>
              <a:t>What would be the average temperature on Earth without greenhouse effect? </a:t>
            </a:r>
            <a:endParaRPr lang="de-AT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4577183" y="2365742"/>
            <a:ext cx="2405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- 50° C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577183" y="299595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+ 15 °C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577183" y="3626174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– 18 °C </a:t>
            </a: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9800" y="4578121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577183" y="4251772"/>
            <a:ext cx="188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+ 30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41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E36AE7A3-2B90-47C1-96B2-F2CBFFCF2A3E}"/>
              </a:ext>
            </a:extLst>
          </p:cNvPr>
          <p:cNvSpPr txBox="1">
            <a:spLocks/>
          </p:cNvSpPr>
          <p:nvPr/>
        </p:nvSpPr>
        <p:spPr>
          <a:xfrm>
            <a:off x="1459685" y="327172"/>
            <a:ext cx="7902430" cy="1224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 err="1"/>
              <a:t>Without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greenhouse</a:t>
            </a:r>
            <a:r>
              <a:rPr lang="de-AT" dirty="0"/>
              <a:t> </a:t>
            </a:r>
            <a:r>
              <a:rPr lang="de-AT" dirty="0" err="1"/>
              <a:t>effect</a:t>
            </a:r>
            <a:r>
              <a:rPr lang="de-AT" dirty="0"/>
              <a:t>,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Earth´s</a:t>
            </a:r>
            <a:r>
              <a:rPr lang="de-AT" dirty="0"/>
              <a:t> </a:t>
            </a:r>
            <a:r>
              <a:rPr lang="de-AT" dirty="0" err="1"/>
              <a:t>average</a:t>
            </a:r>
            <a:r>
              <a:rPr lang="de-AT" dirty="0"/>
              <a:t> </a:t>
            </a:r>
            <a:r>
              <a:rPr lang="de-AT" dirty="0" err="1"/>
              <a:t>surface</a:t>
            </a:r>
            <a:endParaRPr lang="de-AT" dirty="0"/>
          </a:p>
          <a:p>
            <a:r>
              <a:rPr lang="de-AT" dirty="0"/>
              <a:t> </a:t>
            </a:r>
            <a:r>
              <a:rPr lang="de-AT" dirty="0" err="1"/>
              <a:t>temperature</a:t>
            </a:r>
            <a:r>
              <a:rPr lang="de-AT" dirty="0"/>
              <a:t> </a:t>
            </a:r>
            <a:r>
              <a:rPr lang="de-AT" dirty="0" err="1"/>
              <a:t>would</a:t>
            </a:r>
            <a:r>
              <a:rPr lang="de-AT" dirty="0"/>
              <a:t> </a:t>
            </a:r>
            <a:r>
              <a:rPr lang="de-AT" dirty="0" err="1"/>
              <a:t>be</a:t>
            </a:r>
            <a:r>
              <a:rPr lang="de-AT" dirty="0"/>
              <a:t> </a:t>
            </a:r>
            <a:r>
              <a:rPr lang="de-AT" dirty="0" err="1"/>
              <a:t>some</a:t>
            </a:r>
            <a:r>
              <a:rPr lang="de-AT" dirty="0"/>
              <a:t> 30°C </a:t>
            </a:r>
            <a:r>
              <a:rPr lang="de-AT" dirty="0" err="1"/>
              <a:t>colder</a:t>
            </a:r>
            <a:r>
              <a:rPr lang="de-AT" dirty="0"/>
              <a:t> </a:t>
            </a:r>
            <a:r>
              <a:rPr lang="de-AT" dirty="0" err="1"/>
              <a:t>or</a:t>
            </a:r>
            <a:r>
              <a:rPr lang="de-AT" dirty="0"/>
              <a:t> </a:t>
            </a:r>
            <a:r>
              <a:rPr lang="de-AT" dirty="0" err="1"/>
              <a:t>approximately</a:t>
            </a:r>
            <a:r>
              <a:rPr lang="de-AT" dirty="0"/>
              <a:t> – 15°C</a:t>
            </a:r>
          </a:p>
          <a:p>
            <a:r>
              <a:rPr lang="de-AT" dirty="0"/>
              <a:t>and </a:t>
            </a:r>
            <a:r>
              <a:rPr lang="de-AT" dirty="0" err="1"/>
              <a:t>possibly</a:t>
            </a:r>
            <a:r>
              <a:rPr lang="de-AT" dirty="0"/>
              <a:t> not warm </a:t>
            </a:r>
            <a:r>
              <a:rPr lang="de-AT" dirty="0" err="1"/>
              <a:t>enough</a:t>
            </a:r>
            <a:r>
              <a:rPr lang="de-AT" dirty="0"/>
              <a:t> </a:t>
            </a:r>
            <a:r>
              <a:rPr lang="de-AT" dirty="0" err="1"/>
              <a:t>to</a:t>
            </a:r>
            <a:r>
              <a:rPr lang="de-AT" dirty="0"/>
              <a:t> </a:t>
            </a:r>
            <a:r>
              <a:rPr lang="de-AT" dirty="0" err="1"/>
              <a:t>sustain</a:t>
            </a:r>
            <a:r>
              <a:rPr lang="de-AT" dirty="0"/>
              <a:t> </a:t>
            </a:r>
            <a:r>
              <a:rPr lang="de-AT" dirty="0" err="1"/>
              <a:t>life</a:t>
            </a:r>
            <a:r>
              <a:rPr lang="de-AT" dirty="0"/>
              <a:t>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2FDE78E-0CA5-4A83-AE7A-3790B67D47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64360" y="1621459"/>
            <a:ext cx="6962864" cy="469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39A3955D-7150-49D3-9862-CB4E9467A103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b="0" u="sng" dirty="0">
                <a:hlinkClick r:id="rId3"/>
              </a:rPr>
              <a:t>www.slideshare.net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48522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Well</a:t>
            </a:r>
            <a:r>
              <a:rPr lang="de-DE" dirty="0"/>
              <a:t> </a:t>
            </a:r>
            <a:r>
              <a:rPr lang="de-DE" dirty="0" err="1"/>
              <a:t>Done</a:t>
            </a:r>
            <a:r>
              <a:rPr lang="de-DE" dirty="0"/>
              <a:t>! 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2255" y="5881635"/>
            <a:ext cx="2674800" cy="76403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481" y="2889867"/>
            <a:ext cx="5206145" cy="288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71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2EBCCF-C880-48D9-9415-490EBF086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265" y="6126164"/>
            <a:ext cx="10160000" cy="702110"/>
          </a:xfrm>
        </p:spPr>
        <p:txBody>
          <a:bodyPr>
            <a:normAutofit/>
          </a:bodyPr>
          <a:lstStyle/>
          <a:p>
            <a:r>
              <a:rPr lang="de-AT" sz="1400" dirty="0"/>
              <a:t>Source: </a:t>
            </a:r>
            <a:r>
              <a:rPr lang="de-AT" sz="1400" dirty="0">
                <a:hlinkClick r:id="rId2"/>
              </a:rPr>
              <a:t>https://climate.nasa.gov/earth-now/</a:t>
            </a:r>
            <a:endParaRPr lang="de-AT" sz="1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7D2C0DE-F2C2-4483-9D73-E2506583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22" y="1390139"/>
            <a:ext cx="10031369" cy="456933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3D5E1D5-D8B9-4606-A555-B47E5755D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454185">
            <a:off x="467149" y="1055046"/>
            <a:ext cx="4611149" cy="124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9283" y="3384347"/>
            <a:ext cx="5911913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824937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In the ice age the temperature on Earth changed due to: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800342"/>
            <a:ext cx="408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Sun’s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weak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radiation</a:t>
            </a:r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11551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Movement of lithospheric plates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Earth was spinning slower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24400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578121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There is no known cause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3C7E9-A0B9-4FB4-A852-3363EAED3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628653-652D-41DF-B5CD-D752EE1B8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A1FA734-221A-4C12-9D02-DB7E5A345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1417738"/>
            <a:ext cx="10430312" cy="4492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CE54560-1702-4656-9A47-5F38ABE36BA1}"/>
              </a:ext>
            </a:extLst>
          </p:cNvPr>
          <p:cNvSpPr txBox="1">
            <a:spLocks/>
          </p:cNvSpPr>
          <p:nvPr/>
        </p:nvSpPr>
        <p:spPr>
          <a:xfrm>
            <a:off x="408265" y="6126164"/>
            <a:ext cx="10160000" cy="7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400" dirty="0"/>
              <a:t>Source: </a:t>
            </a:r>
            <a:r>
              <a:rPr lang="de-AT" sz="1400" dirty="0">
                <a:hlinkClick r:id="rId3"/>
              </a:rPr>
              <a:t>http://news.mit.edu/2016/ancient-tectonic-activity-was-trigger-for-ice-ages-0418</a:t>
            </a:r>
            <a:endParaRPr lang="de-AT" sz="1400" dirty="0"/>
          </a:p>
        </p:txBody>
      </p:sp>
    </p:spTree>
    <p:extLst>
      <p:ext uri="{BB962C8B-B14F-4D97-AF65-F5344CB8AC3E}">
        <p14:creationId xmlns:p14="http://schemas.microsoft.com/office/powerpoint/2010/main" val="347263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634" y="3988570"/>
            <a:ext cx="49718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76376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How do we call the increase of the average temperature on Earth?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011278" y="2744555"/>
            <a:ext cx="508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rise of air temperature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11278" y="3426598"/>
            <a:ext cx="5453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Warm period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011279" y="4022761"/>
            <a:ext cx="5213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Global warming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4799" y="4651559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5011278" y="4614477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Ice age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0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F8EB18-17B1-47A2-9CAD-9DDCC4847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33" y="234893"/>
            <a:ext cx="8551178" cy="1071312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Global warming</a:t>
            </a:r>
            <a:r>
              <a:rPr lang="en-US" sz="2000" dirty="0">
                <a:solidFill>
                  <a:schemeClr val="tx1"/>
                </a:solidFill>
              </a:rPr>
              <a:t> is the long-term rise in the average temperature of the </a:t>
            </a:r>
            <a:r>
              <a:rPr lang="en-US" sz="2000" dirty="0">
                <a:solidFill>
                  <a:schemeClr val="tx1"/>
                </a:solidFill>
                <a:hlinkClick r:id="rId2" tooltip="Ear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Earth</a:t>
            </a:r>
            <a:r>
              <a:rPr lang="en-US" sz="2000" dirty="0">
                <a:solidFill>
                  <a:schemeClr val="tx1"/>
                </a:solidFill>
              </a:rPr>
              <a:t>'s </a:t>
            </a:r>
            <a:r>
              <a:rPr lang="en-US" sz="2000" dirty="0">
                <a:solidFill>
                  <a:schemeClr val="tx1"/>
                </a:solidFill>
                <a:hlinkClick r:id="rId3" tooltip="Climate syste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climate system</a:t>
            </a:r>
            <a:r>
              <a:rPr lang="en-US" dirty="0">
                <a:solidFill>
                  <a:schemeClr val="tx1"/>
                </a:solidFill>
              </a:rPr>
              <a:t> 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3ED30075-3958-48F1-94C2-39602FE72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699" y="1437797"/>
            <a:ext cx="5939405" cy="5046176"/>
          </a:xfrm>
        </p:spPr>
      </p:pic>
    </p:spTree>
    <p:extLst>
      <p:ext uri="{BB962C8B-B14F-4D97-AF65-F5344CB8AC3E}">
        <p14:creationId xmlns:p14="http://schemas.microsoft.com/office/powerpoint/2010/main" val="357222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0000" y="2759579"/>
            <a:ext cx="7534916" cy="560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758224" y="1350846"/>
            <a:ext cx="76376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/>
              <a:t>Greenhouse is a place to grow vegetables, “greenhouse effect” is then: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789614" y="2744555"/>
            <a:ext cx="706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A.)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Heating of the air due to greenhouse gases 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98850" y="3426598"/>
            <a:ext cx="730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B.)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Heating of the air due to dessert enlargement 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9614" y="4022251"/>
            <a:ext cx="692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C.)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Tropical rainforest deforestation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6" descr="http://www.sinn-des-lebens.eu/Bilder/Planet-Erde.gif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521" y="4578121"/>
            <a:ext cx="2088232" cy="20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irl_playing_ukulele_md_wht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5244" y="4660612"/>
            <a:ext cx="8001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4789614" y="4617904"/>
            <a:ext cx="497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latin typeface="Arial" panose="020B0604020202020204" pitchFamily="34" charset="0"/>
                <a:cs typeface="Arial" panose="020B0604020202020204" pitchFamily="34" charset="0"/>
              </a:rPr>
              <a:t>D.)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Heating of the oceans</a:t>
            </a:r>
            <a:endParaRPr lang="de-A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ena Vista Social Club - De Camino A La Vereda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998EC8-CD57-45CA-9B2E-8A9A86B19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Greenhouse</a:t>
            </a:r>
            <a:r>
              <a:rPr lang="de-AT" dirty="0"/>
              <a:t> </a:t>
            </a:r>
            <a:r>
              <a:rPr lang="de-AT" dirty="0" err="1"/>
              <a:t>effect</a:t>
            </a:r>
            <a:endParaRPr lang="de-AT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C5B4790-BCCE-4EBA-8108-AAD5C2A8CC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0904" y="1634569"/>
            <a:ext cx="4152550" cy="5070713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8F0726AA-FEAD-48AD-8F53-91730E5FA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134" y="2431137"/>
            <a:ext cx="5142766" cy="301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068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z">
  <a:themeElements>
    <a:clrScheme name="Benutzerdefiniert 1">
      <a:dk1>
        <a:srgbClr val="292934"/>
      </a:dk1>
      <a:lt1>
        <a:srgbClr val="FFFFFF"/>
      </a:lt1>
      <a:dk2>
        <a:srgbClr val="FF9900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z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0</TotalTime>
  <Words>707</Words>
  <Application>Microsoft Office PowerPoint</Application>
  <PresentationFormat>Breitbild</PresentationFormat>
  <Paragraphs>101</Paragraphs>
  <Slides>28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2" baseType="lpstr">
      <vt:lpstr>Arial</vt:lpstr>
      <vt:lpstr>Arial Black</vt:lpstr>
      <vt:lpstr>Calibri</vt:lpstr>
      <vt:lpstr>Essenz</vt:lpstr>
      <vt:lpstr>climate change and global warming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Global warming is the long-term rise in the average temperature of the Earth's climate system </vt:lpstr>
      <vt:lpstr>PowerPoint-Präsentation</vt:lpstr>
      <vt:lpstr>Greenhouse effect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Kyoto Protocol (1997)</vt:lpstr>
      <vt:lpstr>PowerPoint-Präsentation</vt:lpstr>
      <vt:lpstr>PowerPoint-Präsentation</vt:lpstr>
      <vt:lpstr>PowerPoint-Präsentation</vt:lpstr>
      <vt:lpstr>Carbon footprint</vt:lpstr>
      <vt:lpstr>PowerPoint-Präsentation</vt:lpstr>
      <vt:lpstr>PowerPoint-Präsentation</vt:lpstr>
      <vt:lpstr>PowerPoint-Präsentation</vt:lpstr>
      <vt:lpstr>PowerPoint-Präsentation</vt:lpstr>
      <vt:lpstr>Well Done!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e-co-foot</dc:title>
  <dc:creator>Stefanie Greiter</dc:creator>
  <cp:lastModifiedBy>admin</cp:lastModifiedBy>
  <cp:revision>57</cp:revision>
  <dcterms:created xsi:type="dcterms:W3CDTF">2017-10-20T13:32:45Z</dcterms:created>
  <dcterms:modified xsi:type="dcterms:W3CDTF">2020-05-12T12:50:24Z</dcterms:modified>
</cp:coreProperties>
</file>